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3.xml" ContentType="application/vnd.openxmlformats-officedocument.presentationml.notesSlide+xml"/>
  <Override PartName="/ppt/tags/tag29.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7"/>
  </p:notesMasterIdLst>
  <p:sldIdLst>
    <p:sldId id="257" r:id="rId2"/>
    <p:sldId id="258" r:id="rId3"/>
    <p:sldId id="259" r:id="rId4"/>
    <p:sldId id="567" r:id="rId5"/>
    <p:sldId id="260" r:id="rId6"/>
    <p:sldId id="262" r:id="rId7"/>
    <p:sldId id="263" r:id="rId8"/>
    <p:sldId id="264" r:id="rId9"/>
    <p:sldId id="266" r:id="rId10"/>
    <p:sldId id="267" r:id="rId11"/>
    <p:sldId id="269" r:id="rId12"/>
    <p:sldId id="268" r:id="rId13"/>
    <p:sldId id="265" r:id="rId14"/>
    <p:sldId id="270" r:id="rId15"/>
    <p:sldId id="271" r:id="rId16"/>
    <p:sldId id="303" r:id="rId17"/>
    <p:sldId id="309" r:id="rId18"/>
    <p:sldId id="566" r:id="rId19"/>
    <p:sldId id="272" r:id="rId20"/>
    <p:sldId id="273" r:id="rId21"/>
    <p:sldId id="279" r:id="rId22"/>
    <p:sldId id="280" r:id="rId23"/>
    <p:sldId id="274" r:id="rId24"/>
    <p:sldId id="275" r:id="rId25"/>
    <p:sldId id="276" r:id="rId26"/>
    <p:sldId id="277" r:id="rId27"/>
    <p:sldId id="278" r:id="rId28"/>
    <p:sldId id="281" r:id="rId29"/>
    <p:sldId id="284" r:id="rId30"/>
    <p:sldId id="282" r:id="rId31"/>
    <p:sldId id="289" r:id="rId32"/>
    <p:sldId id="283" r:id="rId33"/>
    <p:sldId id="285" r:id="rId34"/>
    <p:sldId id="304" r:id="rId35"/>
    <p:sldId id="299" r:id="rId36"/>
    <p:sldId id="300" r:id="rId37"/>
    <p:sldId id="311" r:id="rId38"/>
    <p:sldId id="312" r:id="rId39"/>
    <p:sldId id="301" r:id="rId40"/>
    <p:sldId id="302" r:id="rId41"/>
    <p:sldId id="313" r:id="rId42"/>
    <p:sldId id="320" r:id="rId43"/>
    <p:sldId id="321" r:id="rId44"/>
    <p:sldId id="322" r:id="rId45"/>
    <p:sldId id="323" r:id="rId46"/>
    <p:sldId id="324" r:id="rId47"/>
    <p:sldId id="325" r:id="rId48"/>
    <p:sldId id="329" r:id="rId49"/>
    <p:sldId id="326" r:id="rId50"/>
    <p:sldId id="327" r:id="rId51"/>
    <p:sldId id="328" r:id="rId52"/>
    <p:sldId id="293" r:id="rId53"/>
    <p:sldId id="291" r:id="rId54"/>
    <p:sldId id="290" r:id="rId55"/>
    <p:sldId id="454" r:id="rId56"/>
    <p:sldId id="426" r:id="rId57"/>
    <p:sldId id="489" r:id="rId58"/>
    <p:sldId id="427" r:id="rId59"/>
    <p:sldId id="473" r:id="rId60"/>
    <p:sldId id="486" r:id="rId61"/>
    <p:sldId id="487" r:id="rId62"/>
    <p:sldId id="488" r:id="rId63"/>
    <p:sldId id="536" r:id="rId64"/>
    <p:sldId id="542" r:id="rId65"/>
    <p:sldId id="428" r:id="rId66"/>
    <p:sldId id="543" r:id="rId67"/>
    <p:sldId id="433" r:id="rId68"/>
    <p:sldId id="434" r:id="rId69"/>
    <p:sldId id="436" r:id="rId70"/>
    <p:sldId id="437" r:id="rId71"/>
    <p:sldId id="544" r:id="rId72"/>
    <p:sldId id="545" r:id="rId73"/>
    <p:sldId id="546" r:id="rId74"/>
    <p:sldId id="547" r:id="rId75"/>
    <p:sldId id="549" r:id="rId76"/>
    <p:sldId id="535" r:id="rId77"/>
    <p:sldId id="440" r:id="rId78"/>
    <p:sldId id="548" r:id="rId79"/>
    <p:sldId id="441" r:id="rId80"/>
    <p:sldId id="442" r:id="rId81"/>
    <p:sldId id="443" r:id="rId82"/>
    <p:sldId id="550" r:id="rId83"/>
    <p:sldId id="456" r:id="rId84"/>
    <p:sldId id="445" r:id="rId85"/>
    <p:sldId id="470" r:id="rId86"/>
    <p:sldId id="459" r:id="rId87"/>
    <p:sldId id="538" r:id="rId88"/>
    <p:sldId id="539" r:id="rId89"/>
    <p:sldId id="540" r:id="rId90"/>
    <p:sldId id="541" r:id="rId91"/>
    <p:sldId id="460" r:id="rId92"/>
    <p:sldId id="462" r:id="rId93"/>
    <p:sldId id="564" r:id="rId94"/>
    <p:sldId id="552" r:id="rId95"/>
    <p:sldId id="555" r:id="rId96"/>
    <p:sldId id="556" r:id="rId97"/>
    <p:sldId id="557" r:id="rId98"/>
    <p:sldId id="558" r:id="rId99"/>
    <p:sldId id="493" r:id="rId100"/>
    <p:sldId id="500" r:id="rId101"/>
    <p:sldId id="463" r:id="rId102"/>
    <p:sldId id="526" r:id="rId103"/>
    <p:sldId id="527" r:id="rId104"/>
    <p:sldId id="501" r:id="rId105"/>
    <p:sldId id="461" r:id="rId106"/>
    <p:sldId id="561" r:id="rId107"/>
    <p:sldId id="464" r:id="rId108"/>
    <p:sldId id="451" r:id="rId109"/>
    <p:sldId id="565" r:id="rId110"/>
    <p:sldId id="465" r:id="rId111"/>
    <p:sldId id="492" r:id="rId112"/>
    <p:sldId id="453" r:id="rId113"/>
    <p:sldId id="563" r:id="rId114"/>
    <p:sldId id="559" r:id="rId115"/>
    <p:sldId id="306" r:id="rId1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93"/>
    <p:restoredTop sz="74941" autoAdjust="0"/>
  </p:normalViewPr>
  <p:slideViewPr>
    <p:cSldViewPr snapToGrid="0" snapToObjects="1">
      <p:cViewPr varScale="1">
        <p:scale>
          <a:sx n="111" d="100"/>
          <a:sy n="111" d="100"/>
        </p:scale>
        <p:origin x="2440"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image" Target="../media/image2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0.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image" Target="../media/image7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2.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image" Target="../media/image77.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image" Target="../media/image81.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png"/><Relationship Id="rId1" Type="http://schemas.openxmlformats.org/officeDocument/2006/relationships/image" Target="../media/image87.emf"/><Relationship Id="rId4" Type="http://schemas.openxmlformats.org/officeDocument/2006/relationships/image" Target="../media/image9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F47F68-1049-404D-AA11-8944DFC98AAE}" type="datetimeFigureOut">
              <a:rPr lang="en-US" smtClean="0"/>
              <a:t>2/12/19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F70A46-001C-6F43-84AF-4032E346C56E}" type="slidenum">
              <a:rPr lang="en-US" smtClean="0"/>
              <a:t>‹#›</a:t>
            </a:fld>
            <a:endParaRPr lang="en-US"/>
          </a:p>
        </p:txBody>
      </p:sp>
    </p:spTree>
    <p:extLst>
      <p:ext uri="{BB962C8B-B14F-4D97-AF65-F5344CB8AC3E}">
        <p14:creationId xmlns:p14="http://schemas.microsoft.com/office/powerpoint/2010/main" val="4517143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0A46-001C-6F43-84AF-4032E346C56E}" type="slidenum">
              <a:rPr lang="en-US" smtClean="0"/>
              <a:t>1</a:t>
            </a:fld>
            <a:endParaRPr lang="en-US"/>
          </a:p>
        </p:txBody>
      </p:sp>
    </p:spTree>
    <p:extLst>
      <p:ext uri="{BB962C8B-B14F-4D97-AF65-F5344CB8AC3E}">
        <p14:creationId xmlns:p14="http://schemas.microsoft.com/office/powerpoint/2010/main" val="2335906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F70A46-001C-6F43-84AF-4032E346C56E}" type="slidenum">
              <a:rPr lang="en-US" smtClean="0"/>
              <a:t>14</a:t>
            </a:fld>
            <a:endParaRPr lang="en-US"/>
          </a:p>
        </p:txBody>
      </p:sp>
    </p:spTree>
    <p:extLst>
      <p:ext uri="{BB962C8B-B14F-4D97-AF65-F5344CB8AC3E}">
        <p14:creationId xmlns:p14="http://schemas.microsoft.com/office/powerpoint/2010/main" val="2687286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F70A46-001C-6F43-84AF-4032E346C56E}" type="slidenum">
              <a:rPr lang="en-US" smtClean="0"/>
              <a:t>15</a:t>
            </a:fld>
            <a:endParaRPr lang="en-US"/>
          </a:p>
        </p:txBody>
      </p:sp>
    </p:spTree>
    <p:extLst>
      <p:ext uri="{BB962C8B-B14F-4D97-AF65-F5344CB8AC3E}">
        <p14:creationId xmlns:p14="http://schemas.microsoft.com/office/powerpoint/2010/main" val="2687286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F70A46-001C-6F43-84AF-4032E346C56E}" type="slidenum">
              <a:rPr lang="en-US" smtClean="0"/>
              <a:t>16</a:t>
            </a:fld>
            <a:endParaRPr lang="en-US"/>
          </a:p>
        </p:txBody>
      </p:sp>
    </p:spTree>
    <p:extLst>
      <p:ext uri="{BB962C8B-B14F-4D97-AF65-F5344CB8AC3E}">
        <p14:creationId xmlns:p14="http://schemas.microsoft.com/office/powerpoint/2010/main" val="2687286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F70A46-001C-6F43-84AF-4032E346C56E}" type="slidenum">
              <a:rPr lang="en-US" smtClean="0"/>
              <a:t>17</a:t>
            </a:fld>
            <a:endParaRPr lang="en-US"/>
          </a:p>
        </p:txBody>
      </p:sp>
    </p:spTree>
    <p:extLst>
      <p:ext uri="{BB962C8B-B14F-4D97-AF65-F5344CB8AC3E}">
        <p14:creationId xmlns:p14="http://schemas.microsoft.com/office/powerpoint/2010/main" val="2687286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F70A46-001C-6F43-84AF-4032E346C56E}" type="slidenum">
              <a:rPr lang="en-US" smtClean="0"/>
              <a:t>18</a:t>
            </a:fld>
            <a:endParaRPr lang="en-US"/>
          </a:p>
        </p:txBody>
      </p:sp>
    </p:spTree>
    <p:extLst>
      <p:ext uri="{BB962C8B-B14F-4D97-AF65-F5344CB8AC3E}">
        <p14:creationId xmlns:p14="http://schemas.microsoft.com/office/powerpoint/2010/main" val="333950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F70A46-001C-6F43-84AF-4032E346C56E}" type="slidenum">
              <a:rPr lang="en-US" smtClean="0"/>
              <a:t>24</a:t>
            </a:fld>
            <a:endParaRPr lang="en-US"/>
          </a:p>
        </p:txBody>
      </p:sp>
    </p:spTree>
    <p:extLst>
      <p:ext uri="{BB962C8B-B14F-4D97-AF65-F5344CB8AC3E}">
        <p14:creationId xmlns:p14="http://schemas.microsoft.com/office/powerpoint/2010/main" val="3239414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0A46-001C-6F43-84AF-4032E346C56E}" type="slidenum">
              <a:rPr lang="en-US" smtClean="0"/>
              <a:t>29</a:t>
            </a:fld>
            <a:endParaRPr lang="en-US"/>
          </a:p>
        </p:txBody>
      </p:sp>
    </p:spTree>
    <p:extLst>
      <p:ext uri="{BB962C8B-B14F-4D97-AF65-F5344CB8AC3E}">
        <p14:creationId xmlns:p14="http://schemas.microsoft.com/office/powerpoint/2010/main" val="476844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0A46-001C-6F43-84AF-4032E346C56E}" type="slidenum">
              <a:rPr lang="en-US" smtClean="0"/>
              <a:t>30</a:t>
            </a:fld>
            <a:endParaRPr lang="en-US"/>
          </a:p>
        </p:txBody>
      </p:sp>
    </p:spTree>
    <p:extLst>
      <p:ext uri="{BB962C8B-B14F-4D97-AF65-F5344CB8AC3E}">
        <p14:creationId xmlns:p14="http://schemas.microsoft.com/office/powerpoint/2010/main" val="2362835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dirty="0">
                <a:latin typeface="Calibri" charset="0"/>
              </a:rPr>
              <a:t>How many 2</a:t>
            </a:r>
            <a:r>
              <a:rPr lang="en-US" baseline="30000" dirty="0">
                <a:latin typeface="Calibri" charset="0"/>
              </a:rPr>
              <a:t>nd</a:t>
            </a:r>
            <a:r>
              <a:rPr lang="en-US" dirty="0">
                <a:latin typeface="Calibri" charset="0"/>
              </a:rPr>
              <a:t> derivative filters are there?  There are four 2</a:t>
            </a:r>
            <a:r>
              <a:rPr lang="en-US" baseline="30000" dirty="0">
                <a:latin typeface="Calibri" charset="0"/>
              </a:rPr>
              <a:t>nd</a:t>
            </a:r>
            <a:r>
              <a:rPr lang="en-US" dirty="0">
                <a:latin typeface="Calibri" charset="0"/>
              </a:rPr>
              <a:t> partial derivative filters.</a:t>
            </a:r>
          </a:p>
          <a:p>
            <a:pPr>
              <a:spcBef>
                <a:spcPct val="0"/>
              </a:spcBef>
            </a:pPr>
            <a:r>
              <a:rPr lang="en-US" dirty="0">
                <a:latin typeface="Calibri" charset="0"/>
              </a:rPr>
              <a:t>In practice, it</a:t>
            </a:r>
            <a:r>
              <a:rPr lang="ja-JP" altLang="en-US" dirty="0">
                <a:latin typeface="Calibri" charset="0"/>
              </a:rPr>
              <a:t>’</a:t>
            </a:r>
            <a:r>
              <a:rPr lang="en-US" dirty="0">
                <a:latin typeface="Calibri" charset="0"/>
              </a:rPr>
              <a:t>s handy to define a single 2</a:t>
            </a:r>
            <a:r>
              <a:rPr lang="en-US" baseline="30000" dirty="0">
                <a:latin typeface="Calibri" charset="0"/>
              </a:rPr>
              <a:t>nd</a:t>
            </a:r>
            <a:r>
              <a:rPr lang="en-US" dirty="0">
                <a:latin typeface="Calibri" charset="0"/>
              </a:rPr>
              <a:t> derivative filter—the </a:t>
            </a:r>
            <a:r>
              <a:rPr lang="en-US" dirty="0" err="1">
                <a:latin typeface="Calibri" charset="0"/>
              </a:rPr>
              <a:t>Laplacian</a:t>
            </a:r>
            <a:endParaRPr lang="en-US" dirty="0">
              <a:latin typeface="Calibri" charset="0"/>
            </a:endParaRPr>
          </a:p>
          <a:p>
            <a:endParaRPr lang="en-US" dirty="0"/>
          </a:p>
        </p:txBody>
      </p:sp>
      <p:sp>
        <p:nvSpPr>
          <p:cNvPr id="4" name="Slide Number Placeholder 3"/>
          <p:cNvSpPr>
            <a:spLocks noGrp="1"/>
          </p:cNvSpPr>
          <p:nvPr>
            <p:ph type="sldNum" sz="quarter" idx="10"/>
          </p:nvPr>
        </p:nvSpPr>
        <p:spPr/>
        <p:txBody>
          <a:bodyPr/>
          <a:lstStyle/>
          <a:p>
            <a:fld id="{C5F70A46-001C-6F43-84AF-4032E346C56E}" type="slidenum">
              <a:rPr lang="en-US" smtClean="0"/>
              <a:t>33</a:t>
            </a:fld>
            <a:endParaRPr lang="en-US"/>
          </a:p>
        </p:txBody>
      </p:sp>
    </p:spTree>
    <p:extLst>
      <p:ext uri="{BB962C8B-B14F-4D97-AF65-F5344CB8AC3E}">
        <p14:creationId xmlns:p14="http://schemas.microsoft.com/office/powerpoint/2010/main" val="3166454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dirty="0">
                <a:latin typeface="Calibri" charset="0"/>
              </a:rPr>
              <a:t>How many 2</a:t>
            </a:r>
            <a:r>
              <a:rPr lang="en-US" baseline="30000" dirty="0">
                <a:latin typeface="Calibri" charset="0"/>
              </a:rPr>
              <a:t>nd</a:t>
            </a:r>
            <a:r>
              <a:rPr lang="en-US" dirty="0">
                <a:latin typeface="Calibri" charset="0"/>
              </a:rPr>
              <a:t> derivative filters are there?  There are four 2</a:t>
            </a:r>
            <a:r>
              <a:rPr lang="en-US" baseline="30000" dirty="0">
                <a:latin typeface="Calibri" charset="0"/>
              </a:rPr>
              <a:t>nd</a:t>
            </a:r>
            <a:r>
              <a:rPr lang="en-US" dirty="0">
                <a:latin typeface="Calibri" charset="0"/>
              </a:rPr>
              <a:t> partial derivative filters.</a:t>
            </a:r>
          </a:p>
          <a:p>
            <a:pPr>
              <a:spcBef>
                <a:spcPct val="0"/>
              </a:spcBef>
            </a:pPr>
            <a:r>
              <a:rPr lang="en-US" dirty="0">
                <a:latin typeface="Calibri" charset="0"/>
              </a:rPr>
              <a:t>In practice, it</a:t>
            </a:r>
            <a:r>
              <a:rPr lang="ja-JP" altLang="en-US" dirty="0">
                <a:latin typeface="Calibri" charset="0"/>
              </a:rPr>
              <a:t>’</a:t>
            </a:r>
            <a:r>
              <a:rPr lang="en-US" dirty="0">
                <a:latin typeface="Calibri" charset="0"/>
              </a:rPr>
              <a:t>s handy to define a single 2</a:t>
            </a:r>
            <a:r>
              <a:rPr lang="en-US" baseline="30000" dirty="0">
                <a:latin typeface="Calibri" charset="0"/>
              </a:rPr>
              <a:t>nd</a:t>
            </a:r>
            <a:r>
              <a:rPr lang="en-US" dirty="0">
                <a:latin typeface="Calibri" charset="0"/>
              </a:rPr>
              <a:t> derivative filter—the </a:t>
            </a:r>
            <a:r>
              <a:rPr lang="en-US" dirty="0" err="1">
                <a:latin typeface="Calibri" charset="0"/>
              </a:rPr>
              <a:t>Laplacian</a:t>
            </a:r>
            <a:endParaRPr lang="en-US" dirty="0">
              <a:latin typeface="Calibri" charset="0"/>
            </a:endParaRPr>
          </a:p>
          <a:p>
            <a:endParaRPr lang="en-US" dirty="0"/>
          </a:p>
        </p:txBody>
      </p:sp>
      <p:sp>
        <p:nvSpPr>
          <p:cNvPr id="4" name="Slide Number Placeholder 3"/>
          <p:cNvSpPr>
            <a:spLocks noGrp="1"/>
          </p:cNvSpPr>
          <p:nvPr>
            <p:ph type="sldNum" sz="quarter" idx="10"/>
          </p:nvPr>
        </p:nvSpPr>
        <p:spPr/>
        <p:txBody>
          <a:bodyPr/>
          <a:lstStyle/>
          <a:p>
            <a:fld id="{C5F70A46-001C-6F43-84AF-4032E346C56E}" type="slidenum">
              <a:rPr lang="en-US" smtClean="0"/>
              <a:t>34</a:t>
            </a:fld>
            <a:endParaRPr lang="en-US"/>
          </a:p>
        </p:txBody>
      </p:sp>
    </p:spTree>
    <p:extLst>
      <p:ext uri="{BB962C8B-B14F-4D97-AF65-F5344CB8AC3E}">
        <p14:creationId xmlns:p14="http://schemas.microsoft.com/office/powerpoint/2010/main" val="316645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F70A46-001C-6F43-84AF-4032E346C56E}" type="slidenum">
              <a:rPr lang="en-US" smtClean="0"/>
              <a:t>5</a:t>
            </a:fld>
            <a:endParaRPr lang="en-US"/>
          </a:p>
        </p:txBody>
      </p:sp>
    </p:spTree>
    <p:extLst>
      <p:ext uri="{BB962C8B-B14F-4D97-AF65-F5344CB8AC3E}">
        <p14:creationId xmlns:p14="http://schemas.microsoft.com/office/powerpoint/2010/main" val="2687286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46095265-E8B3-1A42-B6BD-6E396E5E8888}" type="slidenum">
              <a:rPr lang="en-US"/>
              <a:pPr/>
              <a:t>35</a:t>
            </a:fld>
            <a:endParaRPr lang="en-US"/>
          </a:p>
        </p:txBody>
      </p:sp>
      <p:sp>
        <p:nvSpPr>
          <p:cNvPr id="89091" name="Rectangle 2"/>
          <p:cNvSpPr>
            <a:spLocks noGrp="1" noRot="1" noChangeAspect="1" noChangeArrowheads="1" noTextEdit="1"/>
          </p:cNvSpPr>
          <p:nvPr>
            <p:ph type="sldImg"/>
          </p:nvPr>
        </p:nvSpPr>
        <p:spPr bwMode="auto">
          <a:xfrm>
            <a:off x="1153872" y="683927"/>
            <a:ext cx="4523857" cy="3413385"/>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9092"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a:latin typeface="Calibri" charset="0"/>
              </a:rPr>
              <a:t>How many 2</a:t>
            </a:r>
            <a:r>
              <a:rPr lang="en-US" baseline="30000" dirty="0">
                <a:latin typeface="Calibri" charset="0"/>
              </a:rPr>
              <a:t>nd</a:t>
            </a:r>
            <a:r>
              <a:rPr lang="en-US" dirty="0">
                <a:latin typeface="Calibri" charset="0"/>
              </a:rPr>
              <a:t> derivative filters are there?  There are four 2</a:t>
            </a:r>
            <a:r>
              <a:rPr lang="en-US" baseline="30000" dirty="0">
                <a:latin typeface="Calibri" charset="0"/>
              </a:rPr>
              <a:t>nd</a:t>
            </a:r>
            <a:r>
              <a:rPr lang="en-US" dirty="0">
                <a:latin typeface="Calibri" charset="0"/>
              </a:rPr>
              <a:t> partial derivative filters.</a:t>
            </a:r>
          </a:p>
          <a:p>
            <a:pPr>
              <a:spcBef>
                <a:spcPct val="0"/>
              </a:spcBef>
            </a:pPr>
            <a:r>
              <a:rPr lang="en-US" dirty="0">
                <a:latin typeface="Calibri" charset="0"/>
              </a:rPr>
              <a:t>In practice, it</a:t>
            </a:r>
            <a:r>
              <a:rPr lang="ja-JP" altLang="en-US" dirty="0">
                <a:latin typeface="Calibri" charset="0"/>
              </a:rPr>
              <a:t>’</a:t>
            </a:r>
            <a:r>
              <a:rPr lang="en-US" dirty="0">
                <a:latin typeface="Calibri" charset="0"/>
              </a:rPr>
              <a:t>s handy to define a single 2</a:t>
            </a:r>
            <a:r>
              <a:rPr lang="en-US" baseline="30000" dirty="0">
                <a:latin typeface="Calibri" charset="0"/>
              </a:rPr>
              <a:t>nd</a:t>
            </a:r>
            <a:r>
              <a:rPr lang="en-US" dirty="0">
                <a:latin typeface="Calibri" charset="0"/>
              </a:rPr>
              <a:t> derivative filter—the </a:t>
            </a:r>
            <a:r>
              <a:rPr lang="en-US" dirty="0" err="1">
                <a:latin typeface="Calibri" charset="0"/>
              </a:rPr>
              <a:t>Laplacian</a:t>
            </a:r>
            <a:endParaRPr lang="en-US" dirty="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2BBFAD5B-1995-8A41-9075-1A0F1DDCF8CD}" type="slidenum">
              <a:rPr lang="en-US"/>
              <a:pPr/>
              <a:t>36</a:t>
            </a:fld>
            <a:endParaRPr lang="en-US"/>
          </a:p>
        </p:txBody>
      </p:sp>
      <p:sp>
        <p:nvSpPr>
          <p:cNvPr id="901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0116"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F00ED5D9-0532-8D47-BC4C-957FC9316356}" type="slidenum">
              <a:rPr lang="en-US"/>
              <a:pPr/>
              <a:t>38</a:t>
            </a:fld>
            <a:endParaRPr lang="en-US"/>
          </a:p>
        </p:txBody>
      </p:sp>
      <p:sp>
        <p:nvSpPr>
          <p:cNvPr id="25603" name="Rectangle 2"/>
          <p:cNvSpPr>
            <a:spLocks noGrp="1" noRot="1" noChangeAspect="1" noChangeArrowheads="1" noTextEdit="1"/>
          </p:cNvSpPr>
          <p:nvPr>
            <p:ph type="sldImg"/>
          </p:nvPr>
        </p:nvSpPr>
        <p:spPr bwMode="auto">
          <a:xfrm>
            <a:off x="1153872" y="683927"/>
            <a:ext cx="4523857" cy="3413385"/>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5604" name="Rectangle 3"/>
          <p:cNvSpPr>
            <a:spLocks noGrp="1" noChangeArrowheads="1"/>
          </p:cNvSpPr>
          <p:nvPr>
            <p:ph type="body" idx="1"/>
          </p:nvPr>
        </p:nvSpPr>
        <p:spPr bwMode="auto">
          <a:xfrm>
            <a:off x="889863" y="4323726"/>
            <a:ext cx="5048767" cy="4172262"/>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Calibri" charset="0"/>
              </a:rPr>
              <a:t>give definition of partial derivative:  lim h-&gt;0 [f(x+h,y) – f(x,y)]/h</a:t>
            </a:r>
          </a:p>
        </p:txBody>
      </p:sp>
    </p:spTree>
    <p:extLst>
      <p:ext uri="{BB962C8B-B14F-4D97-AF65-F5344CB8AC3E}">
        <p14:creationId xmlns:p14="http://schemas.microsoft.com/office/powerpoint/2010/main" val="3421630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FD132234-F8FD-FC44-BFA1-9F2897633DA6}" type="slidenum">
              <a:rPr lang="en-US"/>
              <a:pPr/>
              <a:t>39</a:t>
            </a:fld>
            <a:endParaRPr lang="en-US"/>
          </a:p>
        </p:txBody>
      </p:sp>
      <p:sp>
        <p:nvSpPr>
          <p:cNvPr id="93187" name="Rectangle 7"/>
          <p:cNvSpPr txBox="1">
            <a:spLocks noGrp="1" noChangeArrowheads="1"/>
          </p:cNvSpPr>
          <p:nvPr/>
        </p:nvSpPr>
        <p:spPr bwMode="auto">
          <a:xfrm>
            <a:off x="3860731" y="8723964"/>
            <a:ext cx="2967763" cy="4543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162" tIns="45080" rIns="90162" bIns="45080" anchor="b"/>
          <a:lstStyle>
            <a:lvl1pPr defTabSz="919163">
              <a:defRPr>
                <a:solidFill>
                  <a:schemeClr val="tx1"/>
                </a:solidFill>
                <a:latin typeface="Calibri" charset="0"/>
                <a:ea typeface="ＭＳ Ｐゴシック" charset="0"/>
              </a:defRPr>
            </a:lvl1pPr>
            <a:lvl2pPr marL="742950" indent="-285750" defTabSz="919163">
              <a:defRPr>
                <a:solidFill>
                  <a:schemeClr val="tx1"/>
                </a:solidFill>
                <a:latin typeface="Calibri" charset="0"/>
                <a:ea typeface="ＭＳ Ｐゴシック" charset="0"/>
              </a:defRPr>
            </a:lvl2pPr>
            <a:lvl3pPr marL="1143000" indent="-228600" defTabSz="919163">
              <a:defRPr>
                <a:solidFill>
                  <a:schemeClr val="tx1"/>
                </a:solidFill>
                <a:latin typeface="Calibri" charset="0"/>
                <a:ea typeface="ＭＳ Ｐゴシック" charset="0"/>
              </a:defRPr>
            </a:lvl3pPr>
            <a:lvl4pPr marL="1600200" indent="-228600" defTabSz="919163">
              <a:defRPr>
                <a:solidFill>
                  <a:schemeClr val="tx1"/>
                </a:solidFill>
                <a:latin typeface="Calibri" charset="0"/>
                <a:ea typeface="ＭＳ Ｐゴシック" charset="0"/>
              </a:defRPr>
            </a:lvl4pPr>
            <a:lvl5pPr marL="2057400" indent="-228600" defTabSz="919163">
              <a:defRPr>
                <a:solidFill>
                  <a:schemeClr val="tx1"/>
                </a:solidFill>
                <a:latin typeface="Calibri" charset="0"/>
                <a:ea typeface="ＭＳ Ｐゴシック" charset="0"/>
              </a:defRPr>
            </a:lvl5pPr>
            <a:lvl6pPr marL="2514600" indent="-228600" defTabSz="919163" fontAlgn="base">
              <a:spcBef>
                <a:spcPct val="0"/>
              </a:spcBef>
              <a:spcAft>
                <a:spcPct val="0"/>
              </a:spcAft>
              <a:defRPr>
                <a:solidFill>
                  <a:schemeClr val="tx1"/>
                </a:solidFill>
                <a:latin typeface="Calibri" charset="0"/>
                <a:ea typeface="ＭＳ Ｐゴシック" charset="0"/>
              </a:defRPr>
            </a:lvl6pPr>
            <a:lvl7pPr marL="2971800" indent="-228600" defTabSz="919163" fontAlgn="base">
              <a:spcBef>
                <a:spcPct val="0"/>
              </a:spcBef>
              <a:spcAft>
                <a:spcPct val="0"/>
              </a:spcAft>
              <a:defRPr>
                <a:solidFill>
                  <a:schemeClr val="tx1"/>
                </a:solidFill>
                <a:latin typeface="Calibri" charset="0"/>
                <a:ea typeface="ＭＳ Ｐゴシック" charset="0"/>
              </a:defRPr>
            </a:lvl7pPr>
            <a:lvl8pPr marL="3429000" indent="-228600" defTabSz="919163" fontAlgn="base">
              <a:spcBef>
                <a:spcPct val="0"/>
              </a:spcBef>
              <a:spcAft>
                <a:spcPct val="0"/>
              </a:spcAft>
              <a:defRPr>
                <a:solidFill>
                  <a:schemeClr val="tx1"/>
                </a:solidFill>
                <a:latin typeface="Calibri" charset="0"/>
                <a:ea typeface="ＭＳ Ｐゴシック" charset="0"/>
              </a:defRPr>
            </a:lvl8pPr>
            <a:lvl9pPr marL="3886200" indent="-228600" defTabSz="919163" fontAlgn="base">
              <a:spcBef>
                <a:spcPct val="0"/>
              </a:spcBef>
              <a:spcAft>
                <a:spcPct val="0"/>
              </a:spcAft>
              <a:defRPr>
                <a:solidFill>
                  <a:schemeClr val="tx1"/>
                </a:solidFill>
                <a:latin typeface="Calibri" charset="0"/>
                <a:ea typeface="ＭＳ Ｐゴシック" charset="0"/>
              </a:defRPr>
            </a:lvl9pPr>
          </a:lstStyle>
          <a:p>
            <a:pPr algn="r"/>
            <a:fld id="{EE62F790-CCE3-EC4A-9CBE-BA6C70F2DBDE}" type="slidenum">
              <a:rPr lang="en-US" sz="1200"/>
              <a:pPr algn="r"/>
              <a:t>39</a:t>
            </a:fld>
            <a:endParaRPr lang="en-US" sz="1200"/>
          </a:p>
        </p:txBody>
      </p:sp>
      <p:sp>
        <p:nvSpPr>
          <p:cNvPr id="93188" name="Rectangle 2"/>
          <p:cNvSpPr>
            <a:spLocks noGrp="1" noRot="1" noChangeAspect="1" noChangeArrowheads="1" noTextEdit="1"/>
          </p:cNvSpPr>
          <p:nvPr>
            <p:ph type="sldImg"/>
          </p:nvPr>
        </p:nvSpPr>
        <p:spPr bwMode="auto">
          <a:xfrm>
            <a:off x="1153872" y="683927"/>
            <a:ext cx="4523857" cy="3413385"/>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318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Calibri" charset="0"/>
              </a:rPr>
              <a:t>Q:  Why might these work better?</a:t>
            </a:r>
          </a:p>
          <a:p>
            <a:pPr>
              <a:spcBef>
                <a:spcPct val="0"/>
              </a:spcBef>
            </a:pPr>
            <a:r>
              <a:rPr lang="en-US">
                <a:latin typeface="Calibri" charset="0"/>
              </a:rPr>
              <a:t>A:  more stable when there is noise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FD132234-F8FD-FC44-BFA1-9F2897633DA6}" type="slidenum">
              <a:rPr lang="en-US"/>
              <a:pPr/>
              <a:t>40</a:t>
            </a:fld>
            <a:endParaRPr lang="en-US"/>
          </a:p>
        </p:txBody>
      </p:sp>
      <p:sp>
        <p:nvSpPr>
          <p:cNvPr id="93187" name="Rectangle 7"/>
          <p:cNvSpPr txBox="1">
            <a:spLocks noGrp="1" noChangeArrowheads="1"/>
          </p:cNvSpPr>
          <p:nvPr/>
        </p:nvSpPr>
        <p:spPr bwMode="auto">
          <a:xfrm>
            <a:off x="3860731" y="8723964"/>
            <a:ext cx="2967763" cy="4543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162" tIns="45080" rIns="90162" bIns="45080" anchor="b"/>
          <a:lstStyle>
            <a:lvl1pPr defTabSz="919163">
              <a:defRPr>
                <a:solidFill>
                  <a:schemeClr val="tx1"/>
                </a:solidFill>
                <a:latin typeface="Calibri" charset="0"/>
                <a:ea typeface="ＭＳ Ｐゴシック" charset="0"/>
              </a:defRPr>
            </a:lvl1pPr>
            <a:lvl2pPr marL="742950" indent="-285750" defTabSz="919163">
              <a:defRPr>
                <a:solidFill>
                  <a:schemeClr val="tx1"/>
                </a:solidFill>
                <a:latin typeface="Calibri" charset="0"/>
                <a:ea typeface="ＭＳ Ｐゴシック" charset="0"/>
              </a:defRPr>
            </a:lvl2pPr>
            <a:lvl3pPr marL="1143000" indent="-228600" defTabSz="919163">
              <a:defRPr>
                <a:solidFill>
                  <a:schemeClr val="tx1"/>
                </a:solidFill>
                <a:latin typeface="Calibri" charset="0"/>
                <a:ea typeface="ＭＳ Ｐゴシック" charset="0"/>
              </a:defRPr>
            </a:lvl3pPr>
            <a:lvl4pPr marL="1600200" indent="-228600" defTabSz="919163">
              <a:defRPr>
                <a:solidFill>
                  <a:schemeClr val="tx1"/>
                </a:solidFill>
                <a:latin typeface="Calibri" charset="0"/>
                <a:ea typeface="ＭＳ Ｐゴシック" charset="0"/>
              </a:defRPr>
            </a:lvl4pPr>
            <a:lvl5pPr marL="2057400" indent="-228600" defTabSz="919163">
              <a:defRPr>
                <a:solidFill>
                  <a:schemeClr val="tx1"/>
                </a:solidFill>
                <a:latin typeface="Calibri" charset="0"/>
                <a:ea typeface="ＭＳ Ｐゴシック" charset="0"/>
              </a:defRPr>
            </a:lvl5pPr>
            <a:lvl6pPr marL="2514600" indent="-228600" defTabSz="919163" fontAlgn="base">
              <a:spcBef>
                <a:spcPct val="0"/>
              </a:spcBef>
              <a:spcAft>
                <a:spcPct val="0"/>
              </a:spcAft>
              <a:defRPr>
                <a:solidFill>
                  <a:schemeClr val="tx1"/>
                </a:solidFill>
                <a:latin typeface="Calibri" charset="0"/>
                <a:ea typeface="ＭＳ Ｐゴシック" charset="0"/>
              </a:defRPr>
            </a:lvl6pPr>
            <a:lvl7pPr marL="2971800" indent="-228600" defTabSz="919163" fontAlgn="base">
              <a:spcBef>
                <a:spcPct val="0"/>
              </a:spcBef>
              <a:spcAft>
                <a:spcPct val="0"/>
              </a:spcAft>
              <a:defRPr>
                <a:solidFill>
                  <a:schemeClr val="tx1"/>
                </a:solidFill>
                <a:latin typeface="Calibri" charset="0"/>
                <a:ea typeface="ＭＳ Ｐゴシック" charset="0"/>
              </a:defRPr>
            </a:lvl7pPr>
            <a:lvl8pPr marL="3429000" indent="-228600" defTabSz="919163" fontAlgn="base">
              <a:spcBef>
                <a:spcPct val="0"/>
              </a:spcBef>
              <a:spcAft>
                <a:spcPct val="0"/>
              </a:spcAft>
              <a:defRPr>
                <a:solidFill>
                  <a:schemeClr val="tx1"/>
                </a:solidFill>
                <a:latin typeface="Calibri" charset="0"/>
                <a:ea typeface="ＭＳ Ｐゴシック" charset="0"/>
              </a:defRPr>
            </a:lvl8pPr>
            <a:lvl9pPr marL="3886200" indent="-228600" defTabSz="919163" fontAlgn="base">
              <a:spcBef>
                <a:spcPct val="0"/>
              </a:spcBef>
              <a:spcAft>
                <a:spcPct val="0"/>
              </a:spcAft>
              <a:defRPr>
                <a:solidFill>
                  <a:schemeClr val="tx1"/>
                </a:solidFill>
                <a:latin typeface="Calibri" charset="0"/>
                <a:ea typeface="ＭＳ Ｐゴシック" charset="0"/>
              </a:defRPr>
            </a:lvl9pPr>
          </a:lstStyle>
          <a:p>
            <a:pPr algn="r"/>
            <a:fld id="{EE62F790-CCE3-EC4A-9CBE-BA6C70F2DBDE}" type="slidenum">
              <a:rPr lang="en-US" sz="1200"/>
              <a:pPr algn="r"/>
              <a:t>40</a:t>
            </a:fld>
            <a:endParaRPr lang="en-US" sz="1200"/>
          </a:p>
        </p:txBody>
      </p:sp>
      <p:sp>
        <p:nvSpPr>
          <p:cNvPr id="93188" name="Rectangle 2"/>
          <p:cNvSpPr>
            <a:spLocks noGrp="1" noRot="1" noChangeAspect="1" noChangeArrowheads="1" noTextEdit="1"/>
          </p:cNvSpPr>
          <p:nvPr>
            <p:ph type="sldImg"/>
          </p:nvPr>
        </p:nvSpPr>
        <p:spPr bwMode="auto">
          <a:xfrm>
            <a:off x="1141413" y="684213"/>
            <a:ext cx="4549775" cy="3413125"/>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318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Calibri" charset="0"/>
              </a:rPr>
              <a:t>Q:  Why might these work better?</a:t>
            </a:r>
          </a:p>
          <a:p>
            <a:pPr>
              <a:spcBef>
                <a:spcPct val="0"/>
              </a:spcBef>
            </a:pPr>
            <a:r>
              <a:rPr lang="en-US">
                <a:latin typeface="Calibri" charset="0"/>
              </a:rPr>
              <a:t>A:  more stable when there is noise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docs.scipy.org</a:t>
            </a:r>
            <a:r>
              <a:rPr lang="en-US" dirty="0"/>
              <a:t>/doc/</a:t>
            </a:r>
            <a:r>
              <a:rPr lang="en-US" dirty="0" err="1"/>
              <a:t>numpy</a:t>
            </a:r>
            <a:r>
              <a:rPr lang="en-US" dirty="0"/>
              <a:t>/reference/generated/</a:t>
            </a:r>
            <a:r>
              <a:rPr lang="en-US" dirty="0" err="1"/>
              <a:t>numpy.gradient.html</a:t>
            </a:r>
            <a:endParaRPr lang="en-US" dirty="0"/>
          </a:p>
        </p:txBody>
      </p:sp>
      <p:sp>
        <p:nvSpPr>
          <p:cNvPr id="4" name="Slide Number Placeholder 3"/>
          <p:cNvSpPr>
            <a:spLocks noGrp="1"/>
          </p:cNvSpPr>
          <p:nvPr>
            <p:ph type="sldNum" sz="quarter" idx="10"/>
          </p:nvPr>
        </p:nvSpPr>
        <p:spPr/>
        <p:txBody>
          <a:bodyPr/>
          <a:lstStyle/>
          <a:p>
            <a:fld id="{09E4D83F-8ED5-8E45-819B-D08FF44AACF1}" type="slidenum">
              <a:rPr lang="en-US" smtClean="0"/>
              <a:t>52</a:t>
            </a:fld>
            <a:endParaRPr lang="en-US"/>
          </a:p>
        </p:txBody>
      </p:sp>
    </p:spTree>
    <p:extLst>
      <p:ext uri="{BB962C8B-B14F-4D97-AF65-F5344CB8AC3E}">
        <p14:creationId xmlns:p14="http://schemas.microsoft.com/office/powerpoint/2010/main" val="3821896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16D0FB30-24EE-AB46-B501-74DD4D44FFF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F5EDABE-FA86-2444-A4BB-0C379FD0AFD2}" type="slidenum">
              <a:rPr lang="en-US" altLang="en-US" sz="1200">
                <a:latin typeface="Calibri" panose="020F0502020204030204" pitchFamily="34" charset="0"/>
              </a:rPr>
              <a:pPr eaLnBrk="1" hangingPunct="1"/>
              <a:t>55</a:t>
            </a:fld>
            <a:endParaRPr lang="en-US" altLang="en-US" sz="1200">
              <a:latin typeface="Calibri" panose="020F0502020204030204" pitchFamily="34" charset="0"/>
            </a:endParaRPr>
          </a:p>
        </p:txBody>
      </p:sp>
      <p:sp>
        <p:nvSpPr>
          <p:cNvPr id="70658" name="Rectangle 2">
            <a:extLst>
              <a:ext uri="{FF2B5EF4-FFF2-40B4-BE49-F238E27FC236}">
                <a16:creationId xmlns:a16="http://schemas.microsoft.com/office/drawing/2014/main" id="{D64B5ED1-6347-A54D-AAE7-8F323B0E149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Rectangle 3">
            <a:extLst>
              <a:ext uri="{FF2B5EF4-FFF2-40B4-BE49-F238E27FC236}">
                <a16:creationId xmlns:a16="http://schemas.microsoft.com/office/drawing/2014/main" id="{8E83C063-CF8D-7744-B30B-2AF8512A17E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091042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61F7BF62-B109-654A-8CC3-F41EBC48A85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C90329B-12C2-EB4C-9BE8-D8BF7CB8B7B0}" type="slidenum">
              <a:rPr lang="en-US" altLang="en-US" sz="1200">
                <a:latin typeface="Calibri" panose="020F0502020204030204" pitchFamily="34" charset="0"/>
              </a:rPr>
              <a:pPr eaLnBrk="1" hangingPunct="1"/>
              <a:t>56</a:t>
            </a:fld>
            <a:endParaRPr lang="en-US" altLang="en-US" sz="1200">
              <a:latin typeface="Calibri" panose="020F0502020204030204" pitchFamily="34" charset="0"/>
            </a:endParaRPr>
          </a:p>
        </p:txBody>
      </p:sp>
      <p:sp>
        <p:nvSpPr>
          <p:cNvPr id="72706" name="Rectangle 2">
            <a:extLst>
              <a:ext uri="{FF2B5EF4-FFF2-40B4-BE49-F238E27FC236}">
                <a16:creationId xmlns:a16="http://schemas.microsoft.com/office/drawing/2014/main" id="{0A283526-3953-E849-B049-88014111682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Rectangle 3">
            <a:extLst>
              <a:ext uri="{FF2B5EF4-FFF2-40B4-BE49-F238E27FC236}">
                <a16:creationId xmlns:a16="http://schemas.microsoft.com/office/drawing/2014/main" id="{FC47C796-6FB4-9F4F-8BDB-9118FA472B8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360066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F7D7E0BA-D094-DF40-9A6B-8377253E58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829BC8B-60DE-824D-BEEF-2FE706C73ECE}" type="slidenum">
              <a:rPr lang="en-US" altLang="en-US" sz="1200">
                <a:latin typeface="Calibri" panose="020F0502020204030204" pitchFamily="34" charset="0"/>
              </a:rPr>
              <a:pPr eaLnBrk="1" hangingPunct="1"/>
              <a:t>58</a:t>
            </a:fld>
            <a:endParaRPr lang="en-US" altLang="en-US" sz="1200">
              <a:latin typeface="Calibri" panose="020F0502020204030204" pitchFamily="34" charset="0"/>
            </a:endParaRPr>
          </a:p>
        </p:txBody>
      </p:sp>
      <p:sp>
        <p:nvSpPr>
          <p:cNvPr id="75778" name="Rectangle 2">
            <a:extLst>
              <a:ext uri="{FF2B5EF4-FFF2-40B4-BE49-F238E27FC236}">
                <a16:creationId xmlns:a16="http://schemas.microsoft.com/office/drawing/2014/main" id="{03A6CEB0-41C8-5743-B490-0350C4531806}"/>
              </a:ext>
            </a:extLst>
          </p:cNvPr>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Rectangle 3">
            <a:extLst>
              <a:ext uri="{FF2B5EF4-FFF2-40B4-BE49-F238E27FC236}">
                <a16:creationId xmlns:a16="http://schemas.microsoft.com/office/drawing/2014/main" id="{EF3FC4C8-C21A-4945-8185-E1EB48417463}"/>
              </a:ext>
            </a:extLst>
          </p:cNvPr>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954829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71CA6766-05D8-6B49-B56A-669E2F497A7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B3E3B0E-033F-7E44-9A38-6C502202B099}" type="slidenum">
              <a:rPr lang="en-US" altLang="en-US" sz="1200">
                <a:latin typeface="Calibri" panose="020F0502020204030204" pitchFamily="34" charset="0"/>
              </a:rPr>
              <a:pPr eaLnBrk="1" hangingPunct="1"/>
              <a:t>65</a:t>
            </a:fld>
            <a:endParaRPr lang="en-US" altLang="en-US" sz="1200">
              <a:latin typeface="Calibri" panose="020F0502020204030204" pitchFamily="34" charset="0"/>
            </a:endParaRPr>
          </a:p>
        </p:txBody>
      </p:sp>
      <p:sp>
        <p:nvSpPr>
          <p:cNvPr id="83970" name="Rectangle 2">
            <a:extLst>
              <a:ext uri="{FF2B5EF4-FFF2-40B4-BE49-F238E27FC236}">
                <a16:creationId xmlns:a16="http://schemas.microsoft.com/office/drawing/2014/main" id="{340493E3-0953-9F4C-BE46-A0E31E8EEBD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a:extLst>
              <a:ext uri="{FF2B5EF4-FFF2-40B4-BE49-F238E27FC236}">
                <a16:creationId xmlns:a16="http://schemas.microsoft.com/office/drawing/2014/main" id="{51F5577A-2B3B-A549-A5A7-D01722C7CE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674139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F70A46-001C-6F43-84AF-4032E346C56E}" type="slidenum">
              <a:rPr lang="en-US" smtClean="0"/>
              <a:t>7</a:t>
            </a:fld>
            <a:endParaRPr lang="en-US"/>
          </a:p>
        </p:txBody>
      </p:sp>
    </p:spTree>
    <p:extLst>
      <p:ext uri="{BB962C8B-B14F-4D97-AF65-F5344CB8AC3E}">
        <p14:creationId xmlns:p14="http://schemas.microsoft.com/office/powerpoint/2010/main" val="2687286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a:extLst>
              <a:ext uri="{FF2B5EF4-FFF2-40B4-BE49-F238E27FC236}">
                <a16:creationId xmlns:a16="http://schemas.microsoft.com/office/drawing/2014/main" id="{3B379ADD-3301-2B43-A697-1722FFEC7F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92B7AEB-245B-0348-9D6A-3EDBB8902473}" type="slidenum">
              <a:rPr lang="en-US" altLang="en-US" sz="1200">
                <a:latin typeface="Calibri" panose="020F0502020204030204" pitchFamily="34" charset="0"/>
              </a:rPr>
              <a:pPr eaLnBrk="1" hangingPunct="1"/>
              <a:t>67</a:t>
            </a:fld>
            <a:endParaRPr lang="en-US" altLang="en-US" sz="1200">
              <a:latin typeface="Calibri" panose="020F0502020204030204" pitchFamily="34" charset="0"/>
            </a:endParaRPr>
          </a:p>
        </p:txBody>
      </p:sp>
      <p:sp>
        <p:nvSpPr>
          <p:cNvPr id="87042" name="Rectangle 2">
            <a:extLst>
              <a:ext uri="{FF2B5EF4-FFF2-40B4-BE49-F238E27FC236}">
                <a16:creationId xmlns:a16="http://schemas.microsoft.com/office/drawing/2014/main" id="{CEF907AA-B654-AA45-B701-3016D6A366E2}"/>
              </a:ext>
            </a:extLst>
          </p:cNvPr>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Rectangle 3">
            <a:extLst>
              <a:ext uri="{FF2B5EF4-FFF2-40B4-BE49-F238E27FC236}">
                <a16:creationId xmlns:a16="http://schemas.microsoft.com/office/drawing/2014/main" id="{3737F124-94AC-5347-81BA-DC72F2516440}"/>
              </a:ext>
            </a:extLst>
          </p:cNvPr>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How to fix?</a:t>
            </a:r>
          </a:p>
        </p:txBody>
      </p:sp>
    </p:spTree>
    <p:extLst>
      <p:ext uri="{BB962C8B-B14F-4D97-AF65-F5344CB8AC3E}">
        <p14:creationId xmlns:p14="http://schemas.microsoft.com/office/powerpoint/2010/main" val="48456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a:extLst>
              <a:ext uri="{FF2B5EF4-FFF2-40B4-BE49-F238E27FC236}">
                <a16:creationId xmlns:a16="http://schemas.microsoft.com/office/drawing/2014/main" id="{A90FD429-A4C0-8D46-A791-5157EBCBBE6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B507F6A5-3238-4A42-A0C9-13D2B3B87DDA}" type="slidenum">
              <a:rPr lang="en-US" altLang="en-US" sz="1200">
                <a:latin typeface="Calibri" panose="020F0502020204030204" pitchFamily="34" charset="0"/>
              </a:rPr>
              <a:pPr eaLnBrk="1" hangingPunct="1"/>
              <a:t>68</a:t>
            </a:fld>
            <a:endParaRPr lang="en-US" altLang="en-US" sz="1200">
              <a:latin typeface="Calibri" panose="020F0502020204030204" pitchFamily="34" charset="0"/>
            </a:endParaRPr>
          </a:p>
        </p:txBody>
      </p:sp>
      <p:sp>
        <p:nvSpPr>
          <p:cNvPr id="89090" name="Rectangle 2">
            <a:extLst>
              <a:ext uri="{FF2B5EF4-FFF2-40B4-BE49-F238E27FC236}">
                <a16:creationId xmlns:a16="http://schemas.microsoft.com/office/drawing/2014/main" id="{6DC6B12C-96A5-4346-A5A9-5ABFD9FF2F1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Rectangle 3">
            <a:extLst>
              <a:ext uri="{FF2B5EF4-FFF2-40B4-BE49-F238E27FC236}">
                <a16:creationId xmlns:a16="http://schemas.microsoft.com/office/drawing/2014/main" id="{290D1C71-8AFF-F94F-8779-A71F8BA8CC3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920551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a:extLst>
              <a:ext uri="{FF2B5EF4-FFF2-40B4-BE49-F238E27FC236}">
                <a16:creationId xmlns:a16="http://schemas.microsoft.com/office/drawing/2014/main" id="{74646273-9288-C74A-87F1-EA314B9E2BB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B348EE22-3579-8F45-8450-7BC7B3A79476}" type="slidenum">
              <a:rPr lang="en-US" altLang="en-US" sz="1200">
                <a:latin typeface="Calibri" panose="020F0502020204030204" pitchFamily="34" charset="0"/>
              </a:rPr>
              <a:pPr eaLnBrk="1" hangingPunct="1"/>
              <a:t>69</a:t>
            </a:fld>
            <a:endParaRPr lang="en-US" altLang="en-US" sz="1200">
              <a:latin typeface="Calibri" panose="020F0502020204030204" pitchFamily="34" charset="0"/>
            </a:endParaRPr>
          </a:p>
        </p:txBody>
      </p:sp>
      <p:sp>
        <p:nvSpPr>
          <p:cNvPr id="91138" name="Rectangle 2">
            <a:extLst>
              <a:ext uri="{FF2B5EF4-FFF2-40B4-BE49-F238E27FC236}">
                <a16:creationId xmlns:a16="http://schemas.microsoft.com/office/drawing/2014/main" id="{155FA8D8-9D78-1245-A5CC-580623CAA059}"/>
              </a:ext>
            </a:extLst>
          </p:cNvPr>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Rectangle 3">
            <a:extLst>
              <a:ext uri="{FF2B5EF4-FFF2-40B4-BE49-F238E27FC236}">
                <a16:creationId xmlns:a16="http://schemas.microsoft.com/office/drawing/2014/main" id="{5E69667A-0951-7044-A2DD-71A68E604A76}"/>
              </a:ext>
            </a:extLst>
          </p:cNvPr>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878501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a:extLst>
              <a:ext uri="{FF2B5EF4-FFF2-40B4-BE49-F238E27FC236}">
                <a16:creationId xmlns:a16="http://schemas.microsoft.com/office/drawing/2014/main" id="{5CD6B48D-6810-2E46-B4DA-5F35812A28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8DA378A-EBF2-9747-BD45-CD44B44BEA55}" type="slidenum">
              <a:rPr lang="en-US" altLang="en-US" sz="1200">
                <a:latin typeface="Calibri" panose="020F0502020204030204" pitchFamily="34" charset="0"/>
              </a:rPr>
              <a:pPr eaLnBrk="1" hangingPunct="1"/>
              <a:t>70</a:t>
            </a:fld>
            <a:endParaRPr lang="en-US" altLang="en-US" sz="1200">
              <a:latin typeface="Calibri" panose="020F0502020204030204" pitchFamily="34" charset="0"/>
            </a:endParaRPr>
          </a:p>
        </p:txBody>
      </p:sp>
      <p:sp>
        <p:nvSpPr>
          <p:cNvPr id="93186" name="Rectangle 2">
            <a:extLst>
              <a:ext uri="{FF2B5EF4-FFF2-40B4-BE49-F238E27FC236}">
                <a16:creationId xmlns:a16="http://schemas.microsoft.com/office/drawing/2014/main" id="{8518EAB7-5770-FA41-8266-F26F04EEB51D}"/>
              </a:ext>
            </a:extLst>
          </p:cNvPr>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Rectangle 3">
            <a:extLst>
              <a:ext uri="{FF2B5EF4-FFF2-40B4-BE49-F238E27FC236}">
                <a16:creationId xmlns:a16="http://schemas.microsoft.com/office/drawing/2014/main" id="{1EE42B2F-1980-564E-BAB2-894A189870B1}"/>
              </a:ext>
            </a:extLst>
          </p:cNvPr>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696086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a:extLst>
              <a:ext uri="{FF2B5EF4-FFF2-40B4-BE49-F238E27FC236}">
                <a16:creationId xmlns:a16="http://schemas.microsoft.com/office/drawing/2014/main" id="{A460612F-CE0F-CD4A-B28A-11D5A73A8B7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219F0EE-300F-954C-81B2-5A74E9A5B202}" type="slidenum">
              <a:rPr lang="en-US" altLang="en-US" sz="1200">
                <a:latin typeface="Calibri" panose="020F0502020204030204" pitchFamily="34" charset="0"/>
              </a:rPr>
              <a:pPr eaLnBrk="1" hangingPunct="1"/>
              <a:t>76</a:t>
            </a:fld>
            <a:endParaRPr lang="en-US" altLang="en-US" sz="1200">
              <a:latin typeface="Calibri" panose="020F0502020204030204" pitchFamily="34" charset="0"/>
            </a:endParaRPr>
          </a:p>
        </p:txBody>
      </p:sp>
      <p:sp>
        <p:nvSpPr>
          <p:cNvPr id="100354" name="Rectangle 2">
            <a:extLst>
              <a:ext uri="{FF2B5EF4-FFF2-40B4-BE49-F238E27FC236}">
                <a16:creationId xmlns:a16="http://schemas.microsoft.com/office/drawing/2014/main" id="{32BA15A1-9D28-EF46-B735-2AB8386916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Rectangle 3">
            <a:extLst>
              <a:ext uri="{FF2B5EF4-FFF2-40B4-BE49-F238E27FC236}">
                <a16:creationId xmlns:a16="http://schemas.microsoft.com/office/drawing/2014/main" id="{F8EC64DE-E425-044F-90D4-F98B6D7DDC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Is this filter separable?</a:t>
            </a:r>
          </a:p>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7552359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a:extLst>
              <a:ext uri="{FF2B5EF4-FFF2-40B4-BE49-F238E27FC236}">
                <a16:creationId xmlns:a16="http://schemas.microsoft.com/office/drawing/2014/main" id="{1D5BF1F7-32A3-8547-BADD-CF7F501FEE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075D4F1-BD9F-7844-866B-E15F9E8ED4F4}" type="slidenum">
              <a:rPr lang="en-US" altLang="en-US" sz="1200">
                <a:latin typeface="Calibri" panose="020F0502020204030204" pitchFamily="34" charset="0"/>
              </a:rPr>
              <a:pPr eaLnBrk="1" hangingPunct="1"/>
              <a:t>77</a:t>
            </a:fld>
            <a:endParaRPr lang="en-US" altLang="en-US" sz="1200">
              <a:latin typeface="Calibri" panose="020F0502020204030204" pitchFamily="34" charset="0"/>
            </a:endParaRPr>
          </a:p>
        </p:txBody>
      </p:sp>
      <p:sp>
        <p:nvSpPr>
          <p:cNvPr id="102402" name="Rectangle 2">
            <a:extLst>
              <a:ext uri="{FF2B5EF4-FFF2-40B4-BE49-F238E27FC236}">
                <a16:creationId xmlns:a16="http://schemas.microsoft.com/office/drawing/2014/main" id="{9BB3CBEB-D238-B64A-89D0-AE66EA0C7B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Rectangle 3">
            <a:extLst>
              <a:ext uri="{FF2B5EF4-FFF2-40B4-BE49-F238E27FC236}">
                <a16:creationId xmlns:a16="http://schemas.microsoft.com/office/drawing/2014/main" id="{D4792412-3046-014F-B74F-4FD42A65FE7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770088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a:extLst>
              <a:ext uri="{FF2B5EF4-FFF2-40B4-BE49-F238E27FC236}">
                <a16:creationId xmlns:a16="http://schemas.microsoft.com/office/drawing/2014/main" id="{2308A483-2BFB-4340-8EB6-1C71F1FAB7A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DAEAA82-DB71-8A4C-9383-2AEF0E98CE17}" type="slidenum">
              <a:rPr lang="en-US" altLang="en-US" sz="1200">
                <a:latin typeface="Calibri" panose="020F0502020204030204" pitchFamily="34" charset="0"/>
              </a:rPr>
              <a:pPr eaLnBrk="1" hangingPunct="1"/>
              <a:t>78</a:t>
            </a:fld>
            <a:endParaRPr lang="en-US" altLang="en-US" sz="1200">
              <a:latin typeface="Calibri" panose="020F0502020204030204" pitchFamily="34" charset="0"/>
            </a:endParaRPr>
          </a:p>
        </p:txBody>
      </p:sp>
      <p:sp>
        <p:nvSpPr>
          <p:cNvPr id="104450" name="Rectangle 2">
            <a:extLst>
              <a:ext uri="{FF2B5EF4-FFF2-40B4-BE49-F238E27FC236}">
                <a16:creationId xmlns:a16="http://schemas.microsoft.com/office/drawing/2014/main" id="{7576421B-9A7C-554F-9E40-69607F9AE26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Rectangle 3">
            <a:extLst>
              <a:ext uri="{FF2B5EF4-FFF2-40B4-BE49-F238E27FC236}">
                <a16:creationId xmlns:a16="http://schemas.microsoft.com/office/drawing/2014/main" id="{32330B99-D462-8540-86F6-6E1DECDA560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782965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a:extLst>
              <a:ext uri="{FF2B5EF4-FFF2-40B4-BE49-F238E27FC236}">
                <a16:creationId xmlns:a16="http://schemas.microsoft.com/office/drawing/2014/main" id="{D0E42744-B329-074B-8DB7-51DB2987E37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F57135A-C1BE-7944-B593-176E6E4FAB08}" type="slidenum">
              <a:rPr lang="en-US" altLang="en-US" sz="1200">
                <a:latin typeface="Calibri" panose="020F0502020204030204" pitchFamily="34" charset="0"/>
              </a:rPr>
              <a:pPr eaLnBrk="1" hangingPunct="1"/>
              <a:t>79</a:t>
            </a:fld>
            <a:endParaRPr lang="en-US" altLang="en-US" sz="1200">
              <a:latin typeface="Calibri" panose="020F0502020204030204" pitchFamily="34" charset="0"/>
            </a:endParaRPr>
          </a:p>
        </p:txBody>
      </p:sp>
      <p:sp>
        <p:nvSpPr>
          <p:cNvPr id="106498" name="Rectangle 2">
            <a:extLst>
              <a:ext uri="{FF2B5EF4-FFF2-40B4-BE49-F238E27FC236}">
                <a16:creationId xmlns:a16="http://schemas.microsoft.com/office/drawing/2014/main" id="{EF251BF8-E66F-CD49-A3D3-529DF7AC7B2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Rectangle 3">
            <a:extLst>
              <a:ext uri="{FF2B5EF4-FFF2-40B4-BE49-F238E27FC236}">
                <a16:creationId xmlns:a16="http://schemas.microsoft.com/office/drawing/2014/main" id="{D7957D61-F3C5-F74D-B704-BE577E5E8DC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Figures show gradient magnitude of zebra at two different scales</a:t>
            </a:r>
          </a:p>
        </p:txBody>
      </p:sp>
    </p:spTree>
    <p:extLst>
      <p:ext uri="{BB962C8B-B14F-4D97-AF65-F5344CB8AC3E}">
        <p14:creationId xmlns:p14="http://schemas.microsoft.com/office/powerpoint/2010/main" val="2905109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a:extLst>
              <a:ext uri="{FF2B5EF4-FFF2-40B4-BE49-F238E27FC236}">
                <a16:creationId xmlns:a16="http://schemas.microsoft.com/office/drawing/2014/main" id="{DCB0CBB3-5203-514D-B030-FD7E13970E9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FBFC6809-1517-114E-B383-0FA58A01BAD2}" type="slidenum">
              <a:rPr lang="en-US" altLang="en-US" sz="1200">
                <a:latin typeface="Calibri" panose="020F0502020204030204" pitchFamily="34" charset="0"/>
              </a:rPr>
              <a:pPr eaLnBrk="1" hangingPunct="1"/>
              <a:t>80</a:t>
            </a:fld>
            <a:endParaRPr lang="en-US" altLang="en-US" sz="1200">
              <a:latin typeface="Calibri" panose="020F0502020204030204" pitchFamily="34" charset="0"/>
            </a:endParaRPr>
          </a:p>
        </p:txBody>
      </p:sp>
      <p:sp>
        <p:nvSpPr>
          <p:cNvPr id="108546" name="Rectangle 2">
            <a:extLst>
              <a:ext uri="{FF2B5EF4-FFF2-40B4-BE49-F238E27FC236}">
                <a16:creationId xmlns:a16="http://schemas.microsoft.com/office/drawing/2014/main" id="{464D59FD-6EDE-B045-B8FD-F2FAC70086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Rectangle 3">
            <a:extLst>
              <a:ext uri="{FF2B5EF4-FFF2-40B4-BE49-F238E27FC236}">
                <a16:creationId xmlns:a16="http://schemas.microsoft.com/office/drawing/2014/main" id="{6024A304-1781-6C42-9744-317B7164C89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4490247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a:extLst>
              <a:ext uri="{FF2B5EF4-FFF2-40B4-BE49-F238E27FC236}">
                <a16:creationId xmlns:a16="http://schemas.microsoft.com/office/drawing/2014/main" id="{89E10A1D-B2CE-A240-ADD6-B21476697A7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577DA35-2920-C644-A3A7-7582A68E70C2}" type="slidenum">
              <a:rPr lang="en-US" altLang="en-US" sz="1200">
                <a:latin typeface="Calibri" panose="020F0502020204030204" pitchFamily="34" charset="0"/>
              </a:rPr>
              <a:pPr eaLnBrk="1" hangingPunct="1"/>
              <a:t>81</a:t>
            </a:fld>
            <a:endParaRPr lang="en-US" altLang="en-US" sz="1200">
              <a:latin typeface="Calibri" panose="020F0502020204030204" pitchFamily="34" charset="0"/>
            </a:endParaRPr>
          </a:p>
        </p:txBody>
      </p:sp>
      <p:sp>
        <p:nvSpPr>
          <p:cNvPr id="110594" name="Rectangle 2">
            <a:extLst>
              <a:ext uri="{FF2B5EF4-FFF2-40B4-BE49-F238E27FC236}">
                <a16:creationId xmlns:a16="http://schemas.microsoft.com/office/drawing/2014/main" id="{319E557B-BBC0-054D-9628-96D1BB48F4F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Rectangle 3">
            <a:extLst>
              <a:ext uri="{FF2B5EF4-FFF2-40B4-BE49-F238E27FC236}">
                <a16:creationId xmlns:a16="http://schemas.microsoft.com/office/drawing/2014/main" id="{5B59947B-EB15-B848-883B-65AB64AEC72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447361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F70A46-001C-6F43-84AF-4032E346C56E}" type="slidenum">
              <a:rPr lang="en-US" smtClean="0"/>
              <a:t>8</a:t>
            </a:fld>
            <a:endParaRPr lang="en-US"/>
          </a:p>
        </p:txBody>
      </p:sp>
    </p:spTree>
    <p:extLst>
      <p:ext uri="{BB962C8B-B14F-4D97-AF65-F5344CB8AC3E}">
        <p14:creationId xmlns:p14="http://schemas.microsoft.com/office/powerpoint/2010/main" val="2687286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a:extLst>
              <a:ext uri="{FF2B5EF4-FFF2-40B4-BE49-F238E27FC236}">
                <a16:creationId xmlns:a16="http://schemas.microsoft.com/office/drawing/2014/main" id="{62E4223D-08FD-494B-84D1-0837E0ABFB2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ABD2009-F072-8748-85A0-1A29B4007A3A}" type="slidenum">
              <a:rPr lang="en-US" altLang="en-US" sz="1200">
                <a:latin typeface="Calibri" panose="020F0502020204030204" pitchFamily="34" charset="0"/>
              </a:rPr>
              <a:pPr eaLnBrk="1" hangingPunct="1"/>
              <a:t>82</a:t>
            </a:fld>
            <a:endParaRPr lang="en-US" altLang="en-US" sz="1200">
              <a:latin typeface="Calibri" panose="020F0502020204030204" pitchFamily="34" charset="0"/>
            </a:endParaRPr>
          </a:p>
        </p:txBody>
      </p:sp>
      <p:sp>
        <p:nvSpPr>
          <p:cNvPr id="112642" name="Rectangle 2">
            <a:extLst>
              <a:ext uri="{FF2B5EF4-FFF2-40B4-BE49-F238E27FC236}">
                <a16:creationId xmlns:a16="http://schemas.microsoft.com/office/drawing/2014/main" id="{4B67C479-BD23-D74B-B029-D8BCC02CC0F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Rectangle 3">
            <a:extLst>
              <a:ext uri="{FF2B5EF4-FFF2-40B4-BE49-F238E27FC236}">
                <a16:creationId xmlns:a16="http://schemas.microsoft.com/office/drawing/2014/main" id="{C93958C5-032B-B840-A59A-BEDBAAE1D9C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9519539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C8D2B787-CE39-1344-B4EF-A924DED7DA9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E62995A-7670-3142-A1A9-AE6F7EFDE157}" type="slidenum">
              <a:rPr lang="en-US" altLang="en-US" sz="1200">
                <a:latin typeface="Calibri" panose="020F0502020204030204" pitchFamily="34" charset="0"/>
              </a:rPr>
              <a:pPr eaLnBrk="1" hangingPunct="1"/>
              <a:t>84</a:t>
            </a:fld>
            <a:endParaRPr lang="en-US" altLang="en-US" sz="1200">
              <a:latin typeface="Calibri" panose="020F0502020204030204" pitchFamily="34" charset="0"/>
            </a:endParaRPr>
          </a:p>
        </p:txBody>
      </p:sp>
      <p:sp>
        <p:nvSpPr>
          <p:cNvPr id="115714" name="Rectangle 2">
            <a:extLst>
              <a:ext uri="{FF2B5EF4-FFF2-40B4-BE49-F238E27FC236}">
                <a16:creationId xmlns:a16="http://schemas.microsoft.com/office/drawing/2014/main" id="{D78EDF65-C206-654D-B4A7-C4FD3A75BC02}"/>
              </a:ext>
            </a:extLst>
          </p:cNvPr>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Rectangle 3">
            <a:extLst>
              <a:ext uri="{FF2B5EF4-FFF2-40B4-BE49-F238E27FC236}">
                <a16:creationId xmlns:a16="http://schemas.microsoft.com/office/drawing/2014/main" id="{13CED96E-D2C3-1C46-BB10-5CF7CF0C21E3}"/>
              </a:ext>
            </a:extLst>
          </p:cNvPr>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765049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a:extLst>
              <a:ext uri="{FF2B5EF4-FFF2-40B4-BE49-F238E27FC236}">
                <a16:creationId xmlns:a16="http://schemas.microsoft.com/office/drawing/2014/main" id="{99055F37-9EE5-D745-8E35-1CC63CA94E3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83553D1-8835-824C-9819-5EDC5F97C4BA}" type="slidenum">
              <a:rPr lang="en-US" altLang="en-US" sz="1200">
                <a:latin typeface="Calibri" panose="020F0502020204030204" pitchFamily="34" charset="0"/>
              </a:rPr>
              <a:pPr eaLnBrk="1" hangingPunct="1"/>
              <a:t>85</a:t>
            </a:fld>
            <a:endParaRPr lang="en-US" altLang="en-US" sz="1200">
              <a:latin typeface="Calibri" panose="020F0502020204030204" pitchFamily="34" charset="0"/>
            </a:endParaRPr>
          </a:p>
        </p:txBody>
      </p:sp>
      <p:sp>
        <p:nvSpPr>
          <p:cNvPr id="117762" name="Rectangle 2">
            <a:extLst>
              <a:ext uri="{FF2B5EF4-FFF2-40B4-BE49-F238E27FC236}">
                <a16:creationId xmlns:a16="http://schemas.microsoft.com/office/drawing/2014/main" id="{63052435-B697-DD47-BBC2-A760E7B5F4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Rectangle 3">
            <a:extLst>
              <a:ext uri="{FF2B5EF4-FFF2-40B4-BE49-F238E27FC236}">
                <a16:creationId xmlns:a16="http://schemas.microsoft.com/office/drawing/2014/main" id="{BBFB2ACF-AE33-334B-8BE2-7E2355DC5E4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1636916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FDA929F3-DF9A-8846-959B-25D5CDDEF0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4279CB1-4E5C-7048-AFDB-5BAECBF7B997}" type="slidenum">
              <a:rPr lang="en-US" altLang="en-US" sz="1200">
                <a:latin typeface="Calibri" panose="020F0502020204030204" pitchFamily="34" charset="0"/>
              </a:rPr>
              <a:pPr eaLnBrk="1" hangingPunct="1"/>
              <a:t>92</a:t>
            </a:fld>
            <a:endParaRPr lang="en-US" altLang="en-US" sz="1200">
              <a:latin typeface="Calibri" panose="020F0502020204030204" pitchFamily="34" charset="0"/>
            </a:endParaRPr>
          </a:p>
        </p:txBody>
      </p:sp>
      <p:sp>
        <p:nvSpPr>
          <p:cNvPr id="125954" name="Rectangle 2">
            <a:extLst>
              <a:ext uri="{FF2B5EF4-FFF2-40B4-BE49-F238E27FC236}">
                <a16:creationId xmlns:a16="http://schemas.microsoft.com/office/drawing/2014/main" id="{2FB15C40-208D-604F-9917-0F262F7CB34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Rectangle 3">
            <a:extLst>
              <a:ext uri="{FF2B5EF4-FFF2-40B4-BE49-F238E27FC236}">
                <a16:creationId xmlns:a16="http://schemas.microsoft.com/office/drawing/2014/main" id="{223C12B8-753A-E544-8CF4-423CBA5E123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1562329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a:extLst>
              <a:ext uri="{FF2B5EF4-FFF2-40B4-BE49-F238E27FC236}">
                <a16:creationId xmlns:a16="http://schemas.microsoft.com/office/drawing/2014/main" id="{F34962D1-CEE6-5647-BF85-4909FD8E8F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8465DA1-BB2D-4549-899F-14EF9B88C748}" type="slidenum">
              <a:rPr lang="en-US" altLang="en-US" sz="1200">
                <a:latin typeface="Calibri" panose="020F0502020204030204" pitchFamily="34" charset="0"/>
              </a:rPr>
              <a:pPr eaLnBrk="1" hangingPunct="1"/>
              <a:t>93</a:t>
            </a:fld>
            <a:endParaRPr lang="en-US" altLang="en-US" sz="1200">
              <a:latin typeface="Calibri" panose="020F0502020204030204" pitchFamily="34" charset="0"/>
            </a:endParaRPr>
          </a:p>
        </p:txBody>
      </p:sp>
      <p:sp>
        <p:nvSpPr>
          <p:cNvPr id="128002" name="Rectangle 2">
            <a:extLst>
              <a:ext uri="{FF2B5EF4-FFF2-40B4-BE49-F238E27FC236}">
                <a16:creationId xmlns:a16="http://schemas.microsoft.com/office/drawing/2014/main" id="{320DB7A0-C48F-424C-A81E-4E8198D52AA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Rectangle 3">
            <a:extLst>
              <a:ext uri="{FF2B5EF4-FFF2-40B4-BE49-F238E27FC236}">
                <a16:creationId xmlns:a16="http://schemas.microsoft.com/office/drawing/2014/main" id="{1F7C8B8D-51DF-7F40-A2E9-212F0D24CA5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7205093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a:extLst>
              <a:ext uri="{FF2B5EF4-FFF2-40B4-BE49-F238E27FC236}">
                <a16:creationId xmlns:a16="http://schemas.microsoft.com/office/drawing/2014/main" id="{83323CAD-DFE1-9A43-80C8-8D694DCEA99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4151E21-FE2C-C04B-A03C-7736A04ED456}" type="slidenum">
              <a:rPr lang="en-US" altLang="en-US" sz="1200">
                <a:latin typeface="Calibri" panose="020F0502020204030204" pitchFamily="34" charset="0"/>
              </a:rPr>
              <a:pPr eaLnBrk="1" hangingPunct="1"/>
              <a:t>101</a:t>
            </a:fld>
            <a:endParaRPr lang="en-US" altLang="en-US" sz="1200">
              <a:latin typeface="Calibri" panose="020F0502020204030204" pitchFamily="34" charset="0"/>
            </a:endParaRPr>
          </a:p>
        </p:txBody>
      </p:sp>
      <p:sp>
        <p:nvSpPr>
          <p:cNvPr id="137218" name="Rectangle 2">
            <a:extLst>
              <a:ext uri="{FF2B5EF4-FFF2-40B4-BE49-F238E27FC236}">
                <a16:creationId xmlns:a16="http://schemas.microsoft.com/office/drawing/2014/main" id="{1B48651F-C71B-174A-813A-512D69391B8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Rectangle 3">
            <a:extLst>
              <a:ext uri="{FF2B5EF4-FFF2-40B4-BE49-F238E27FC236}">
                <a16:creationId xmlns:a16="http://schemas.microsoft.com/office/drawing/2014/main" id="{0F994EEA-201C-0D41-8055-46E57436D2BB}"/>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7302050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a:extLst>
              <a:ext uri="{FF2B5EF4-FFF2-40B4-BE49-F238E27FC236}">
                <a16:creationId xmlns:a16="http://schemas.microsoft.com/office/drawing/2014/main" id="{B56E0BE7-B1D6-D748-948B-E1B81C81DC24}"/>
              </a:ext>
            </a:extLst>
          </p:cNvPr>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0" name="Rectangle 3">
            <a:extLst>
              <a:ext uri="{FF2B5EF4-FFF2-40B4-BE49-F238E27FC236}">
                <a16:creationId xmlns:a16="http://schemas.microsoft.com/office/drawing/2014/main" id="{F922BD7C-8ED9-2740-AA18-9C4C6D5A14EB}"/>
              </a:ext>
            </a:extLst>
          </p:cNvPr>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9236478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a:extLst>
              <a:ext uri="{FF2B5EF4-FFF2-40B4-BE49-F238E27FC236}">
                <a16:creationId xmlns:a16="http://schemas.microsoft.com/office/drawing/2014/main" id="{2FFDC6C7-890E-B946-AC8E-2762DEB0389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0BBBEC9-8630-624A-B107-76AA7C40C8B5}" type="slidenum">
              <a:rPr lang="en-US" altLang="en-US" sz="1200">
                <a:latin typeface="Calibri" panose="020F0502020204030204" pitchFamily="34" charset="0"/>
              </a:rPr>
              <a:pPr eaLnBrk="1" hangingPunct="1"/>
              <a:t>111</a:t>
            </a:fld>
            <a:endParaRPr lang="en-US" altLang="en-US" sz="1200">
              <a:latin typeface="Calibri" panose="020F0502020204030204" pitchFamily="34" charset="0"/>
            </a:endParaRPr>
          </a:p>
        </p:txBody>
      </p:sp>
      <p:sp>
        <p:nvSpPr>
          <p:cNvPr id="149506" name="Rectangle 2">
            <a:extLst>
              <a:ext uri="{FF2B5EF4-FFF2-40B4-BE49-F238E27FC236}">
                <a16:creationId xmlns:a16="http://schemas.microsoft.com/office/drawing/2014/main" id="{FC7B99E9-5A9D-DD41-AEB0-BA6793A6823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Rectangle 3">
            <a:extLst>
              <a:ext uri="{FF2B5EF4-FFF2-40B4-BE49-F238E27FC236}">
                <a16:creationId xmlns:a16="http://schemas.microsoft.com/office/drawing/2014/main" id="{3EB457E5-BB5C-404C-90FD-6A8B31C33F2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2427316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a:extLst>
              <a:ext uri="{FF2B5EF4-FFF2-40B4-BE49-F238E27FC236}">
                <a16:creationId xmlns:a16="http://schemas.microsoft.com/office/drawing/2014/main" id="{83829CF1-40F3-3C42-A262-45B60AE23F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8F264DB-B4FA-9741-B50D-C7D712FC1F07}" type="slidenum">
              <a:rPr lang="en-US" altLang="en-US" sz="1200">
                <a:latin typeface="Calibri" panose="020F0502020204030204" pitchFamily="34" charset="0"/>
              </a:rPr>
              <a:pPr eaLnBrk="1" hangingPunct="1"/>
              <a:t>112</a:t>
            </a:fld>
            <a:endParaRPr lang="en-US" altLang="en-US" sz="1200">
              <a:latin typeface="Calibri" panose="020F0502020204030204" pitchFamily="34" charset="0"/>
            </a:endParaRPr>
          </a:p>
        </p:txBody>
      </p:sp>
      <p:sp>
        <p:nvSpPr>
          <p:cNvPr id="151554" name="Rectangle 2">
            <a:extLst>
              <a:ext uri="{FF2B5EF4-FFF2-40B4-BE49-F238E27FC236}">
                <a16:creationId xmlns:a16="http://schemas.microsoft.com/office/drawing/2014/main" id="{4110E8AE-D382-8347-98E3-3234299B575A}"/>
              </a:ext>
            </a:extLst>
          </p:cNvPr>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Rectangle 3">
            <a:extLst>
              <a:ext uri="{FF2B5EF4-FFF2-40B4-BE49-F238E27FC236}">
                <a16:creationId xmlns:a16="http://schemas.microsoft.com/office/drawing/2014/main" id="{B4A57C8B-2A70-3B43-BD1F-63FCF15D8FD3}"/>
              </a:ext>
            </a:extLst>
          </p:cNvPr>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765757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F70A46-001C-6F43-84AF-4032E346C56E}" type="slidenum">
              <a:rPr lang="en-US" smtClean="0"/>
              <a:t>9</a:t>
            </a:fld>
            <a:endParaRPr lang="en-US"/>
          </a:p>
        </p:txBody>
      </p:sp>
    </p:spTree>
    <p:extLst>
      <p:ext uri="{BB962C8B-B14F-4D97-AF65-F5344CB8AC3E}">
        <p14:creationId xmlns:p14="http://schemas.microsoft.com/office/powerpoint/2010/main" val="2687286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F70A46-001C-6F43-84AF-4032E346C56E}" type="slidenum">
              <a:rPr lang="en-US" smtClean="0"/>
              <a:t>10</a:t>
            </a:fld>
            <a:endParaRPr lang="en-US"/>
          </a:p>
        </p:txBody>
      </p:sp>
    </p:spTree>
    <p:extLst>
      <p:ext uri="{BB962C8B-B14F-4D97-AF65-F5344CB8AC3E}">
        <p14:creationId xmlns:p14="http://schemas.microsoft.com/office/powerpoint/2010/main" val="2687286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F70A46-001C-6F43-84AF-4032E346C56E}" type="slidenum">
              <a:rPr lang="en-US" smtClean="0"/>
              <a:t>11</a:t>
            </a:fld>
            <a:endParaRPr lang="en-US"/>
          </a:p>
        </p:txBody>
      </p:sp>
    </p:spTree>
    <p:extLst>
      <p:ext uri="{BB962C8B-B14F-4D97-AF65-F5344CB8AC3E}">
        <p14:creationId xmlns:p14="http://schemas.microsoft.com/office/powerpoint/2010/main" val="2687286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F70A46-001C-6F43-84AF-4032E346C56E}" type="slidenum">
              <a:rPr lang="en-US" smtClean="0"/>
              <a:t>12</a:t>
            </a:fld>
            <a:endParaRPr lang="en-US"/>
          </a:p>
        </p:txBody>
      </p:sp>
    </p:spTree>
    <p:extLst>
      <p:ext uri="{BB962C8B-B14F-4D97-AF65-F5344CB8AC3E}">
        <p14:creationId xmlns:p14="http://schemas.microsoft.com/office/powerpoint/2010/main" val="2687286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F70A46-001C-6F43-84AF-4032E346C56E}" type="slidenum">
              <a:rPr lang="en-US" smtClean="0"/>
              <a:t>13</a:t>
            </a:fld>
            <a:endParaRPr lang="en-US"/>
          </a:p>
        </p:txBody>
      </p:sp>
    </p:spTree>
    <p:extLst>
      <p:ext uri="{BB962C8B-B14F-4D97-AF65-F5344CB8AC3E}">
        <p14:creationId xmlns:p14="http://schemas.microsoft.com/office/powerpoint/2010/main" val="2687286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7E2EFEF-0EBD-544F-9E94-CA59061B930D}" type="datetimeFigureOut">
              <a:rPr lang="en-US" smtClean="0"/>
              <a:t>2/12/19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6331D-A0EB-E042-9950-0A1BC11A8C34}" type="slidenum">
              <a:rPr lang="en-US" smtClean="0"/>
              <a:t>‹#›</a:t>
            </a:fld>
            <a:endParaRPr lang="en-US"/>
          </a:p>
        </p:txBody>
      </p:sp>
    </p:spTree>
    <p:extLst>
      <p:ext uri="{BB962C8B-B14F-4D97-AF65-F5344CB8AC3E}">
        <p14:creationId xmlns:p14="http://schemas.microsoft.com/office/powerpoint/2010/main" val="3213046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E2EFEF-0EBD-544F-9E94-CA59061B930D}" type="datetimeFigureOut">
              <a:rPr lang="en-US" smtClean="0"/>
              <a:t>2/12/19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6331D-A0EB-E042-9950-0A1BC11A8C34}" type="slidenum">
              <a:rPr lang="en-US" smtClean="0"/>
              <a:t>‹#›</a:t>
            </a:fld>
            <a:endParaRPr lang="en-US"/>
          </a:p>
        </p:txBody>
      </p:sp>
    </p:spTree>
    <p:extLst>
      <p:ext uri="{BB962C8B-B14F-4D97-AF65-F5344CB8AC3E}">
        <p14:creationId xmlns:p14="http://schemas.microsoft.com/office/powerpoint/2010/main" val="277954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E2EFEF-0EBD-544F-9E94-CA59061B930D}" type="datetimeFigureOut">
              <a:rPr lang="en-US" smtClean="0"/>
              <a:t>2/12/19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6331D-A0EB-E042-9950-0A1BC11A8C34}" type="slidenum">
              <a:rPr lang="en-US" smtClean="0"/>
              <a:t>‹#›</a:t>
            </a:fld>
            <a:endParaRPr lang="en-US"/>
          </a:p>
        </p:txBody>
      </p:sp>
    </p:spTree>
    <p:extLst>
      <p:ext uri="{BB962C8B-B14F-4D97-AF65-F5344CB8AC3E}">
        <p14:creationId xmlns:p14="http://schemas.microsoft.com/office/powerpoint/2010/main" val="177231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E2EFEF-0EBD-544F-9E94-CA59061B930D}" type="datetimeFigureOut">
              <a:rPr lang="en-US" smtClean="0"/>
              <a:t>2/12/19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6331D-A0EB-E042-9950-0A1BC11A8C34}" type="slidenum">
              <a:rPr lang="en-US" smtClean="0"/>
              <a:t>‹#›</a:t>
            </a:fld>
            <a:endParaRPr lang="en-US"/>
          </a:p>
        </p:txBody>
      </p:sp>
    </p:spTree>
    <p:extLst>
      <p:ext uri="{BB962C8B-B14F-4D97-AF65-F5344CB8AC3E}">
        <p14:creationId xmlns:p14="http://schemas.microsoft.com/office/powerpoint/2010/main" val="1900493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E2EFEF-0EBD-544F-9E94-CA59061B930D}" type="datetimeFigureOut">
              <a:rPr lang="en-US" smtClean="0"/>
              <a:t>2/12/19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6331D-A0EB-E042-9950-0A1BC11A8C34}" type="slidenum">
              <a:rPr lang="en-US" smtClean="0"/>
              <a:t>‹#›</a:t>
            </a:fld>
            <a:endParaRPr lang="en-US"/>
          </a:p>
        </p:txBody>
      </p:sp>
    </p:spTree>
    <p:extLst>
      <p:ext uri="{BB962C8B-B14F-4D97-AF65-F5344CB8AC3E}">
        <p14:creationId xmlns:p14="http://schemas.microsoft.com/office/powerpoint/2010/main" val="3914285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E2EFEF-0EBD-544F-9E94-CA59061B930D}" type="datetimeFigureOut">
              <a:rPr lang="en-US" smtClean="0"/>
              <a:t>2/12/19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6331D-A0EB-E042-9950-0A1BC11A8C34}" type="slidenum">
              <a:rPr lang="en-US" smtClean="0"/>
              <a:t>‹#›</a:t>
            </a:fld>
            <a:endParaRPr lang="en-US"/>
          </a:p>
        </p:txBody>
      </p:sp>
    </p:spTree>
    <p:extLst>
      <p:ext uri="{BB962C8B-B14F-4D97-AF65-F5344CB8AC3E}">
        <p14:creationId xmlns:p14="http://schemas.microsoft.com/office/powerpoint/2010/main" val="2565128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E2EFEF-0EBD-544F-9E94-CA59061B930D}" type="datetimeFigureOut">
              <a:rPr lang="en-US" smtClean="0"/>
              <a:t>2/12/19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86331D-A0EB-E042-9950-0A1BC11A8C34}" type="slidenum">
              <a:rPr lang="en-US" smtClean="0"/>
              <a:t>‹#›</a:t>
            </a:fld>
            <a:endParaRPr lang="en-US"/>
          </a:p>
        </p:txBody>
      </p:sp>
    </p:spTree>
    <p:extLst>
      <p:ext uri="{BB962C8B-B14F-4D97-AF65-F5344CB8AC3E}">
        <p14:creationId xmlns:p14="http://schemas.microsoft.com/office/powerpoint/2010/main" val="2390827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E2EFEF-0EBD-544F-9E94-CA59061B930D}" type="datetimeFigureOut">
              <a:rPr lang="en-US" smtClean="0"/>
              <a:t>2/12/19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86331D-A0EB-E042-9950-0A1BC11A8C34}" type="slidenum">
              <a:rPr lang="en-US" smtClean="0"/>
              <a:t>‹#›</a:t>
            </a:fld>
            <a:endParaRPr lang="en-US"/>
          </a:p>
        </p:txBody>
      </p:sp>
    </p:spTree>
    <p:extLst>
      <p:ext uri="{BB962C8B-B14F-4D97-AF65-F5344CB8AC3E}">
        <p14:creationId xmlns:p14="http://schemas.microsoft.com/office/powerpoint/2010/main" val="2157108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E2EFEF-0EBD-544F-9E94-CA59061B930D}" type="datetimeFigureOut">
              <a:rPr lang="en-US" smtClean="0"/>
              <a:t>2/12/19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86331D-A0EB-E042-9950-0A1BC11A8C34}" type="slidenum">
              <a:rPr lang="en-US" smtClean="0"/>
              <a:t>‹#›</a:t>
            </a:fld>
            <a:endParaRPr lang="en-US"/>
          </a:p>
        </p:txBody>
      </p:sp>
    </p:spTree>
    <p:extLst>
      <p:ext uri="{BB962C8B-B14F-4D97-AF65-F5344CB8AC3E}">
        <p14:creationId xmlns:p14="http://schemas.microsoft.com/office/powerpoint/2010/main" val="279010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E2EFEF-0EBD-544F-9E94-CA59061B930D}" type="datetimeFigureOut">
              <a:rPr lang="en-US" smtClean="0"/>
              <a:t>2/12/19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6331D-A0EB-E042-9950-0A1BC11A8C34}" type="slidenum">
              <a:rPr lang="en-US" smtClean="0"/>
              <a:t>‹#›</a:t>
            </a:fld>
            <a:endParaRPr lang="en-US"/>
          </a:p>
        </p:txBody>
      </p:sp>
    </p:spTree>
    <p:extLst>
      <p:ext uri="{BB962C8B-B14F-4D97-AF65-F5344CB8AC3E}">
        <p14:creationId xmlns:p14="http://schemas.microsoft.com/office/powerpoint/2010/main" val="3577640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E2EFEF-0EBD-544F-9E94-CA59061B930D}" type="datetimeFigureOut">
              <a:rPr lang="en-US" smtClean="0"/>
              <a:t>2/12/19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6331D-A0EB-E042-9950-0A1BC11A8C34}" type="slidenum">
              <a:rPr lang="en-US" smtClean="0"/>
              <a:t>‹#›</a:t>
            </a:fld>
            <a:endParaRPr lang="en-US"/>
          </a:p>
        </p:txBody>
      </p:sp>
    </p:spTree>
    <p:extLst>
      <p:ext uri="{BB962C8B-B14F-4D97-AF65-F5344CB8AC3E}">
        <p14:creationId xmlns:p14="http://schemas.microsoft.com/office/powerpoint/2010/main" val="1248806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E2EFEF-0EBD-544F-9E94-CA59061B930D}" type="datetimeFigureOut">
              <a:rPr lang="en-US" smtClean="0"/>
              <a:t>2/12/19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6331D-A0EB-E042-9950-0A1BC11A8C34}" type="slidenum">
              <a:rPr lang="en-US" smtClean="0"/>
              <a:t>‹#›</a:t>
            </a:fld>
            <a:endParaRPr lang="en-US"/>
          </a:p>
        </p:txBody>
      </p:sp>
    </p:spTree>
    <p:extLst>
      <p:ext uri="{BB962C8B-B14F-4D97-AF65-F5344CB8AC3E}">
        <p14:creationId xmlns:p14="http://schemas.microsoft.com/office/powerpoint/2010/main" val="2958374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10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hyperlink" Target="http://en.wikipedia.org/wiki/Bilinear_interpolation" TargetMode="External"/><Relationship Id="rId4" Type="http://schemas.openxmlformats.org/officeDocument/2006/relationships/image" Target="../media/image128.png"/></Relationships>
</file>

<file path=ppt/slides/_rels/slide10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5" Type="http://schemas.openxmlformats.org/officeDocument/2006/relationships/hyperlink" Target="http://en.wikipedia.org/wiki/Bicubic_interpolation" TargetMode="External"/><Relationship Id="rId4" Type="http://schemas.openxmlformats.org/officeDocument/2006/relationships/image" Target="../media/image131.png"/></Relationships>
</file>

<file path=ppt/slides/_rels/slide10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slideLayout" Target="../slideLayouts/slideLayout6.xml"/><Relationship Id="rId7" Type="http://schemas.openxmlformats.org/officeDocument/2006/relationships/image" Target="../media/image139.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notesSlide" Target="../notesSlides/notesSlide48.xml"/><Relationship Id="rId9" Type="http://schemas.openxmlformats.org/officeDocument/2006/relationships/image" Target="../media/image141.png"/></Relationships>
</file>

<file path=ppt/slides/_rels/slide113.xml.rels><?xml version="1.0" encoding="UTF-8" standalone="yes"?>
<Relationships xmlns="http://schemas.openxmlformats.org/package/2006/relationships"><Relationship Id="rId2" Type="http://schemas.openxmlformats.org/officeDocument/2006/relationships/hyperlink" Target="http://dasl.unlv.edu/daslDrexel/alumni/bGreen/www.pages.drexel.edu/_weg22/can_tut.html" TargetMode="Externa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hyperlink" Target="https://www.youtube.com/watch?v=-Z3kr26Eci4" TargetMode="External"/><Relationship Id="rId2" Type="http://schemas.openxmlformats.org/officeDocument/2006/relationships/hyperlink" Target="http://www.classes.cs.uchicago.edu/archive/2005/fall/35040-1/edges.pdf" TargetMode="Externa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scipy.org/doc/numpy-1.14.1/reference/generated/numpy.convolve.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docs.scipy.org/doc/scipy/reference/generated/scipy.signal.convolve2d.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scipy.org/doc/scipy/reference/generated/scipy.ndimage.convolve.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oleObject" Target="../embeddings/oleObject2.bin"/><Relationship Id="rId3" Type="http://schemas.openxmlformats.org/officeDocument/2006/relationships/tags" Target="../tags/tag2.xml"/><Relationship Id="rId7" Type="http://schemas.openxmlformats.org/officeDocument/2006/relationships/tags" Target="../tags/tag6.xml"/><Relationship Id="rId12" Type="http://schemas.openxmlformats.org/officeDocument/2006/relationships/image" Target="../media/image26.png"/><Relationship Id="rId2" Type="http://schemas.openxmlformats.org/officeDocument/2006/relationships/tags" Target="../tags/tag1.xml"/><Relationship Id="rId16" Type="http://schemas.openxmlformats.org/officeDocument/2006/relationships/image" Target="../media/image29.png"/><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oleObject" Target="../embeddings/oleObject1.bin"/><Relationship Id="rId5" Type="http://schemas.openxmlformats.org/officeDocument/2006/relationships/tags" Target="../tags/tag4.xml"/><Relationship Id="rId15" Type="http://schemas.openxmlformats.org/officeDocument/2006/relationships/image" Target="../media/image28.png"/><Relationship Id="rId10" Type="http://schemas.openxmlformats.org/officeDocument/2006/relationships/notesSlide" Target="../notesSlides/notesSlide20.xml"/><Relationship Id="rId4" Type="http://schemas.openxmlformats.org/officeDocument/2006/relationships/tags" Target="../tags/tag3.xml"/><Relationship Id="rId9" Type="http://schemas.openxmlformats.org/officeDocument/2006/relationships/slideLayout" Target="../slideLayouts/slideLayout2.xml"/><Relationship Id="rId1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0.xml"/><Relationship Id="rId7" Type="http://schemas.openxmlformats.org/officeDocument/2006/relationships/image" Target="../media/image34.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Layout" Target="../slideLayouts/slideLayout2.xml"/><Relationship Id="rId5" Type="http://schemas.openxmlformats.org/officeDocument/2006/relationships/tags" Target="../tags/tag12.xml"/><Relationship Id="rId10" Type="http://schemas.openxmlformats.org/officeDocument/2006/relationships/image" Target="../media/image37.png"/><Relationship Id="rId4" Type="http://schemas.openxmlformats.org/officeDocument/2006/relationships/tags" Target="../tags/tag11.xml"/><Relationship Id="rId9" Type="http://schemas.openxmlformats.org/officeDocument/2006/relationships/image" Target="../media/image36.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41.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4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39.png"/><Relationship Id="rId5" Type="http://schemas.openxmlformats.org/officeDocument/2006/relationships/tags" Target="../tags/tag17.xml"/><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tags" Target="../tags/tag16.xml"/><Relationship Id="rId9" Type="http://schemas.openxmlformats.org/officeDocument/2006/relationships/notesSlide" Target="../notesSlides/notesSlide22.xml"/><Relationship Id="rId14" Type="http://schemas.openxmlformats.org/officeDocument/2006/relationships/image" Target="../media/image42.png"/></Relationships>
</file>

<file path=ppt/slides/_rels/slide39.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image" Target="../media/image45.png"/><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image" Target="../media/image44.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notesSlide" Target="../notesSlides/notesSlide23.xml"/><Relationship Id="rId5" Type="http://schemas.openxmlformats.org/officeDocument/2006/relationships/tags" Target="../tags/tag24.xml"/><Relationship Id="rId10" Type="http://schemas.openxmlformats.org/officeDocument/2006/relationships/slideLayout" Target="../slideLayouts/slideLayout7.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9.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numpy.hypot"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hyperlink" Target="http://www.eecs.berkeley.edu/Research/Projects/CS/vision/grouping/segbench/" TargetMode="External"/><Relationship Id="rId7" Type="http://schemas.openxmlformats.org/officeDocument/2006/relationships/image" Target="../media/image67.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4.jpeg"/><Relationship Id="rId9" Type="http://schemas.openxmlformats.org/officeDocument/2006/relationships/image" Target="../media/image69.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oleObject" Target="../embeddings/oleObject3.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1.png"/><Relationship Id="rId5" Type="http://schemas.openxmlformats.org/officeDocument/2006/relationships/oleObject" Target="../embeddings/oleObject5.bin"/><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72.png"/><Relationship Id="rId4" Type="http://schemas.openxmlformats.org/officeDocument/2006/relationships/oleObject" Target="../embeddings/oleObject6.bin"/></Relationships>
</file>

<file path=ppt/slides/_rels/slide5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tags" Target="../tags/tag31.xml"/><Relationship Id="rId7" Type="http://schemas.openxmlformats.org/officeDocument/2006/relationships/image" Target="../media/image77.png"/><Relationship Id="rId2" Type="http://schemas.openxmlformats.org/officeDocument/2006/relationships/tags" Target="../tags/tag30.xml"/><Relationship Id="rId1" Type="http://schemas.openxmlformats.org/officeDocument/2006/relationships/vmlDrawing" Target="../drawings/vmlDrawing5.vml"/><Relationship Id="rId6" Type="http://schemas.openxmlformats.org/officeDocument/2006/relationships/oleObject" Target="../embeddings/oleObject7.bin"/><Relationship Id="rId11" Type="http://schemas.openxmlformats.org/officeDocument/2006/relationships/image" Target="../media/image80.png"/><Relationship Id="rId5" Type="http://schemas.openxmlformats.org/officeDocument/2006/relationships/notesSlide" Target="../notesSlides/notesSlide30.xml"/><Relationship Id="rId10" Type="http://schemas.openxmlformats.org/officeDocument/2006/relationships/image" Target="../media/image78.png"/><Relationship Id="rId4" Type="http://schemas.openxmlformats.org/officeDocument/2006/relationships/slideLayout" Target="../slideLayouts/slideLayout2.xml"/><Relationship Id="rId9" Type="http://schemas.openxmlformats.org/officeDocument/2006/relationships/oleObject" Target="../embeddings/oleObject8.bin"/></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32.xml"/><Relationship Id="rId7" Type="http://schemas.openxmlformats.org/officeDocument/2006/relationships/image" Target="../media/image84.png"/><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83.png"/><Relationship Id="rId11" Type="http://schemas.openxmlformats.org/officeDocument/2006/relationships/image" Target="../media/image82.emf"/><Relationship Id="rId5" Type="http://schemas.openxmlformats.org/officeDocument/2006/relationships/image" Target="../media/image81.emf"/><Relationship Id="rId10" Type="http://schemas.openxmlformats.org/officeDocument/2006/relationships/oleObject" Target="../embeddings/oleObject10.bin"/><Relationship Id="rId4" Type="http://schemas.openxmlformats.org/officeDocument/2006/relationships/oleObject" Target="../embeddings/oleObject9.bin"/><Relationship Id="rId9"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en.wikipedia.org/wiki/Histogram_equalization" TargetMode="Externa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33.xml"/><Relationship Id="rId7" Type="http://schemas.openxmlformats.org/officeDocument/2006/relationships/image" Target="../media/image88.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2.bin"/><Relationship Id="rId11" Type="http://schemas.openxmlformats.org/officeDocument/2006/relationships/image" Target="../media/image90.emf"/><Relationship Id="rId5" Type="http://schemas.openxmlformats.org/officeDocument/2006/relationships/image" Target="../media/image87.e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89.emf"/></Relationships>
</file>

<file path=ppt/slides/_rels/slide7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ieeexplore.ieee.org/xpls/abs_all.jsp?isnumber=4767846&amp;arnumber=4767851&amp;count=16&amp;index=4"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ieeexplore.ieee.org/xpls/abs_all.jsp?isnumber=4767846&amp;arnumber=4767851&amp;count=16&amp;index=4"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07.png"/></Relationships>
</file>

<file path=ppt/slides/_rels/slide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CSC476 Introduction to Computer Vision</a:t>
            </a:r>
            <a:br>
              <a:rPr lang="en-US" dirty="0"/>
            </a:br>
            <a:r>
              <a:rPr lang="en-US" dirty="0"/>
              <a:t>Lecture 4 </a:t>
            </a:r>
          </a:p>
        </p:txBody>
      </p:sp>
      <p:sp>
        <p:nvSpPr>
          <p:cNvPr id="3" name="Subtitle 2"/>
          <p:cNvSpPr>
            <a:spLocks noGrp="1"/>
          </p:cNvSpPr>
          <p:nvPr>
            <p:ph type="subTitle" idx="1"/>
          </p:nvPr>
        </p:nvSpPr>
        <p:spPr>
          <a:xfrm>
            <a:off x="997857" y="3886200"/>
            <a:ext cx="7112000" cy="1752600"/>
          </a:xfrm>
        </p:spPr>
        <p:txBody>
          <a:bodyPr/>
          <a:lstStyle/>
          <a:p>
            <a:r>
              <a:rPr lang="en-US" dirty="0"/>
              <a:t>More on Histogram Equalization,  Border Effect, Image Derivatives, Edge Detection</a:t>
            </a:r>
          </a:p>
          <a:p>
            <a:r>
              <a:rPr lang="en-US" dirty="0"/>
              <a:t>Bei Xiao</a:t>
            </a:r>
          </a:p>
        </p:txBody>
      </p:sp>
    </p:spTree>
    <p:extLst>
      <p:ext uri="{BB962C8B-B14F-4D97-AF65-F5344CB8AC3E}">
        <p14:creationId xmlns:p14="http://schemas.microsoft.com/office/powerpoint/2010/main" val="450685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2546" y="1417638"/>
            <a:ext cx="6950057" cy="461665"/>
          </a:xfrm>
          <a:prstGeom prst="rect">
            <a:avLst/>
          </a:prstGeom>
          <a:noFill/>
        </p:spPr>
        <p:txBody>
          <a:bodyPr wrap="square" rtlCol="0">
            <a:spAutoFit/>
          </a:bodyPr>
          <a:lstStyle/>
          <a:p>
            <a:r>
              <a:rPr lang="en-US" sz="2400" dirty="0"/>
              <a:t>How do we compute the normalized CDF?</a:t>
            </a:r>
          </a:p>
        </p:txBody>
      </p:sp>
      <p:sp>
        <p:nvSpPr>
          <p:cNvPr id="7" name="Title 1"/>
          <p:cNvSpPr>
            <a:spLocks noGrp="1"/>
          </p:cNvSpPr>
          <p:nvPr>
            <p:ph type="title"/>
          </p:nvPr>
        </p:nvSpPr>
        <p:spPr>
          <a:xfrm>
            <a:off x="457200" y="274638"/>
            <a:ext cx="8229600" cy="1143000"/>
          </a:xfrm>
        </p:spPr>
        <p:txBody>
          <a:bodyPr/>
          <a:lstStyle/>
          <a:p>
            <a:r>
              <a:rPr lang="en-US" dirty="0"/>
              <a:t>Let’s look at in more details</a:t>
            </a:r>
          </a:p>
        </p:txBody>
      </p:sp>
      <p:pic>
        <p:nvPicPr>
          <p:cNvPr id="5" name="Picture 4" descr="Screen Shot 2015-01-25 at 12.07.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524" y="3073400"/>
            <a:ext cx="6298461" cy="938795"/>
          </a:xfrm>
          <a:prstGeom prst="rect">
            <a:avLst/>
          </a:prstGeom>
        </p:spPr>
      </p:pic>
      <p:sp>
        <p:nvSpPr>
          <p:cNvPr id="6" name="TextBox 5"/>
          <p:cNvSpPr txBox="1"/>
          <p:nvPr/>
        </p:nvSpPr>
        <p:spPr>
          <a:xfrm>
            <a:off x="809936" y="4432280"/>
            <a:ext cx="7410183" cy="1569660"/>
          </a:xfrm>
          <a:prstGeom prst="rect">
            <a:avLst/>
          </a:prstGeom>
          <a:noFill/>
        </p:spPr>
        <p:txBody>
          <a:bodyPr wrap="square" rtlCol="0">
            <a:spAutoFit/>
          </a:bodyPr>
          <a:lstStyle/>
          <a:p>
            <a:r>
              <a:rPr lang="en-US" sz="2400" dirty="0" err="1"/>
              <a:t>Cdf</a:t>
            </a:r>
            <a:r>
              <a:rPr lang="en-US" sz="2400" dirty="0"/>
              <a:t>(v):  original </a:t>
            </a:r>
            <a:r>
              <a:rPr lang="en-US" sz="2400" dirty="0" err="1"/>
              <a:t>cdf</a:t>
            </a:r>
            <a:r>
              <a:rPr lang="en-US" sz="2400" dirty="0"/>
              <a:t> of pixel v</a:t>
            </a:r>
          </a:p>
          <a:p>
            <a:r>
              <a:rPr lang="en-US" sz="2400" dirty="0" err="1"/>
              <a:t>Cdfmin</a:t>
            </a:r>
            <a:r>
              <a:rPr lang="en-US" sz="2400" dirty="0"/>
              <a:t>:  minimum non-zero vale of the </a:t>
            </a:r>
            <a:r>
              <a:rPr lang="en-US" sz="2400" dirty="0" err="1"/>
              <a:t>cdf</a:t>
            </a:r>
            <a:endParaRPr lang="en-US" sz="2400" dirty="0"/>
          </a:p>
          <a:p>
            <a:r>
              <a:rPr lang="en-US" sz="2400" dirty="0"/>
              <a:t>M×N: number of pixels, e.g. 64 (8x8) </a:t>
            </a:r>
          </a:p>
          <a:p>
            <a:r>
              <a:rPr lang="en-US" sz="2400" dirty="0"/>
              <a:t>L: 256</a:t>
            </a:r>
          </a:p>
        </p:txBody>
      </p:sp>
    </p:spTree>
    <p:extLst>
      <p:ext uri="{BB962C8B-B14F-4D97-AF65-F5344CB8AC3E}">
        <p14:creationId xmlns:p14="http://schemas.microsoft.com/office/powerpoint/2010/main" val="40426546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B2F62160-9770-C04E-9ED7-A40E8083B771}"/>
              </a:ext>
            </a:extLst>
          </p:cNvPr>
          <p:cNvSpPr>
            <a:spLocks noGrp="1"/>
          </p:cNvSpPr>
          <p:nvPr>
            <p:ph type="title"/>
          </p:nvPr>
        </p:nvSpPr>
        <p:spPr/>
        <p:txBody>
          <a:bodyPr/>
          <a:lstStyle/>
          <a:p>
            <a:r>
              <a:rPr lang="en-US" altLang="en-US" sz="3600">
                <a:ea typeface="ＭＳ Ｐゴシック" panose="020B0600070205080204" pitchFamily="34" charset="-128"/>
              </a:rPr>
              <a:t>After non-max suppression</a:t>
            </a:r>
          </a:p>
        </p:txBody>
      </p:sp>
      <p:pic>
        <p:nvPicPr>
          <p:cNvPr id="135170" name="Picture 2" descr="C:\Documents and Settings\Derek Hoiem\My Documents\Classes\Spring10 - Computer Vision\figs\7\lena_grad_thin.png">
            <a:extLst>
              <a:ext uri="{FF2B5EF4-FFF2-40B4-BE49-F238E27FC236}">
                <a16:creationId xmlns:a16="http://schemas.microsoft.com/office/drawing/2014/main" id="{102B4AD5-BCFA-6D4F-B0F5-F69619DF1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812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79501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6193" name="Picture 2">
            <a:extLst>
              <a:ext uri="{FF2B5EF4-FFF2-40B4-BE49-F238E27FC236}">
                <a16:creationId xmlns:a16="http://schemas.microsoft.com/office/drawing/2014/main" id="{FA47EBE1-8668-FD41-90EA-5B0ED7C18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296988"/>
            <a:ext cx="4818062" cy="480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4" name="Picture 4">
            <a:extLst>
              <a:ext uri="{FF2B5EF4-FFF2-40B4-BE49-F238E27FC236}">
                <a16:creationId xmlns:a16="http://schemas.microsoft.com/office/drawing/2014/main" id="{FFF006D3-B16A-4240-942D-105F392FE6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638" y="52578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5" name="Picture 5">
            <a:extLst>
              <a:ext uri="{FF2B5EF4-FFF2-40B4-BE49-F238E27FC236}">
                <a16:creationId xmlns:a16="http://schemas.microsoft.com/office/drawing/2014/main" id="{3DD801B9-4413-9348-A0D4-C0FEB5A426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9038" y="52578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6" name="Text Box 6">
            <a:extLst>
              <a:ext uri="{FF2B5EF4-FFF2-40B4-BE49-F238E27FC236}">
                <a16:creationId xmlns:a16="http://schemas.microsoft.com/office/drawing/2014/main" id="{F7990FA8-BAF6-524A-A39F-7AD7B0DD523E}"/>
              </a:ext>
            </a:extLst>
          </p:cNvPr>
          <p:cNvSpPr txBox="1">
            <a:spLocks noChangeArrowheads="1"/>
          </p:cNvSpPr>
          <p:nvPr/>
        </p:nvSpPr>
        <p:spPr bwMode="auto">
          <a:xfrm>
            <a:off x="5791200" y="1295400"/>
            <a:ext cx="32766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Assume the marked point is an edge point.  Then we construct the tangent to the edge curve (which is normal to the gradient at that point) and use this to predict the next points (here either r or s). </a:t>
            </a:r>
          </a:p>
        </p:txBody>
      </p:sp>
      <p:sp>
        <p:nvSpPr>
          <p:cNvPr id="136197" name="Rectangle 7">
            <a:extLst>
              <a:ext uri="{FF2B5EF4-FFF2-40B4-BE49-F238E27FC236}">
                <a16:creationId xmlns:a16="http://schemas.microsoft.com/office/drawing/2014/main" id="{7144462F-6F5D-F247-BC4B-8D120AA0CA49}"/>
              </a:ext>
            </a:extLst>
          </p:cNvPr>
          <p:cNvSpPr>
            <a:spLocks noGrp="1" noChangeArrowheads="1"/>
          </p:cNvSpPr>
          <p:nvPr>
            <p:ph type="title"/>
          </p:nvPr>
        </p:nvSpPr>
        <p:spPr/>
        <p:txBody>
          <a:bodyPr/>
          <a:lstStyle/>
          <a:p>
            <a:r>
              <a:rPr lang="en-US" altLang="en-US">
                <a:ea typeface="ＭＳ Ｐゴシック" panose="020B0600070205080204" pitchFamily="34" charset="-128"/>
              </a:rPr>
              <a:t>Edge linking</a:t>
            </a:r>
          </a:p>
        </p:txBody>
      </p:sp>
      <p:sp>
        <p:nvSpPr>
          <p:cNvPr id="136198" name="Text Box 9">
            <a:extLst>
              <a:ext uri="{FF2B5EF4-FFF2-40B4-BE49-F238E27FC236}">
                <a16:creationId xmlns:a16="http://schemas.microsoft.com/office/drawing/2014/main" id="{6DAA7497-58BE-8946-AECE-4892234F0680}"/>
              </a:ext>
            </a:extLst>
          </p:cNvPr>
          <p:cNvSpPr txBox="1">
            <a:spLocks noChangeArrowheads="1"/>
          </p:cNvSpPr>
          <p:nvPr/>
        </p:nvSpPr>
        <p:spPr bwMode="auto">
          <a:xfrm>
            <a:off x="90488" y="6553200"/>
            <a:ext cx="1662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a:t>Source: D. Forsyth</a:t>
            </a:r>
          </a:p>
        </p:txBody>
      </p:sp>
    </p:spTree>
    <p:extLst>
      <p:ext uri="{BB962C8B-B14F-4D97-AF65-F5344CB8AC3E}">
        <p14:creationId xmlns:p14="http://schemas.microsoft.com/office/powerpoint/2010/main" val="134431063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1" name="Title 1">
            <a:extLst>
              <a:ext uri="{FF2B5EF4-FFF2-40B4-BE49-F238E27FC236}">
                <a16:creationId xmlns:a16="http://schemas.microsoft.com/office/drawing/2014/main" id="{291EB12B-EC62-094D-9EAE-13279C1CA4E1}"/>
              </a:ext>
            </a:extLst>
          </p:cNvPr>
          <p:cNvSpPr>
            <a:spLocks noGrp="1"/>
          </p:cNvSpPr>
          <p:nvPr>
            <p:ph type="title"/>
          </p:nvPr>
        </p:nvSpPr>
        <p:spPr/>
        <p:txBody>
          <a:bodyPr/>
          <a:lstStyle/>
          <a:p>
            <a:r>
              <a:rPr lang="en-US" altLang="en-US">
                <a:ea typeface="ＭＳ Ｐゴシック" panose="020B0600070205080204" pitchFamily="34" charset="-128"/>
              </a:rPr>
              <a:t>Sidebar: Bilinear Interpolation</a:t>
            </a:r>
          </a:p>
        </p:txBody>
      </p:sp>
      <p:pic>
        <p:nvPicPr>
          <p:cNvPr id="138242" name="Picture 2" descr="File:Bilin2.png">
            <a:extLst>
              <a:ext uri="{FF2B5EF4-FFF2-40B4-BE49-F238E27FC236}">
                <a16:creationId xmlns:a16="http://schemas.microsoft.com/office/drawing/2014/main" id="{DA454494-5CB2-F74B-82F9-7B6DA98BA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9688" y="1828800"/>
            <a:ext cx="4024312"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Picture 4" descr="http://upload.wikimedia.org/wikipedia/commons/thumb/e/e7/Bilinear_interpolation.png/220px-Bilinear_interpolation.png">
            <a:extLst>
              <a:ext uri="{FF2B5EF4-FFF2-40B4-BE49-F238E27FC236}">
                <a16:creationId xmlns:a16="http://schemas.microsoft.com/office/drawing/2014/main" id="{D73614F3-1F72-FA4B-A967-048F3699B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33600"/>
            <a:ext cx="3505200" cy="3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Picture 6" descr=" f(x,y) \approx \begin{bmatrix}&#10;1-x &amp; x \end{bmatrix} \begin{bmatrix}&#10;f(0,0) &amp; f(0,1) \\&#10;f(1,0) &amp; f(1,1) \end{bmatrix} \begin{bmatrix}&#10;1-y \\&#10;y \end{bmatrix}.">
            <a:extLst>
              <a:ext uri="{FF2B5EF4-FFF2-40B4-BE49-F238E27FC236}">
                <a16:creationId xmlns:a16="http://schemas.microsoft.com/office/drawing/2014/main" id="{B6B81095-3C86-424E-8681-162FD69942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143000"/>
            <a:ext cx="58181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5" name="TextBox 6">
            <a:extLst>
              <a:ext uri="{FF2B5EF4-FFF2-40B4-BE49-F238E27FC236}">
                <a16:creationId xmlns:a16="http://schemas.microsoft.com/office/drawing/2014/main" id="{FA643C2E-666D-FA42-9747-C4BA55ECFB70}"/>
              </a:ext>
            </a:extLst>
          </p:cNvPr>
          <p:cNvSpPr txBox="1">
            <a:spLocks noChangeArrowheads="1"/>
          </p:cNvSpPr>
          <p:nvPr/>
        </p:nvSpPr>
        <p:spPr bwMode="auto">
          <a:xfrm>
            <a:off x="4048125" y="6488113"/>
            <a:ext cx="5095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000000"/>
                </a:solidFill>
                <a:hlinkClick r:id="rId5"/>
              </a:rPr>
              <a:t>http://en.wikipedia.org/wiki/Bilinear_interpolation</a:t>
            </a:r>
            <a:endParaRPr lang="en-US" altLang="en-US" sz="1800">
              <a:solidFill>
                <a:srgbClr val="000000"/>
              </a:solidFill>
            </a:endParaRPr>
          </a:p>
        </p:txBody>
      </p:sp>
    </p:spTree>
    <p:extLst>
      <p:ext uri="{BB962C8B-B14F-4D97-AF65-F5344CB8AC3E}">
        <p14:creationId xmlns:p14="http://schemas.microsoft.com/office/powerpoint/2010/main" val="73576743"/>
      </p:ext>
    </p:extLst>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1F49D272-E273-1448-80FB-576AD83DF8E4}"/>
              </a:ext>
            </a:extLst>
          </p:cNvPr>
          <p:cNvSpPr>
            <a:spLocks noGrp="1"/>
          </p:cNvSpPr>
          <p:nvPr>
            <p:ph type="title"/>
          </p:nvPr>
        </p:nvSpPr>
        <p:spPr/>
        <p:txBody>
          <a:bodyPr/>
          <a:lstStyle/>
          <a:p>
            <a:r>
              <a:rPr lang="en-US" altLang="en-US">
                <a:ea typeface="ＭＳ Ｐゴシック" panose="020B0600070205080204" pitchFamily="34" charset="-128"/>
              </a:rPr>
              <a:t>Sidebar: Interpolation options</a:t>
            </a:r>
          </a:p>
        </p:txBody>
      </p:sp>
      <p:sp>
        <p:nvSpPr>
          <p:cNvPr id="139266" name="Content Placeholder 2">
            <a:extLst>
              <a:ext uri="{FF2B5EF4-FFF2-40B4-BE49-F238E27FC236}">
                <a16:creationId xmlns:a16="http://schemas.microsoft.com/office/drawing/2014/main" id="{13B5DB0E-9BED-EA48-96FF-44AA3C134EBB}"/>
              </a:ext>
            </a:extLst>
          </p:cNvPr>
          <p:cNvSpPr>
            <a:spLocks noGrp="1"/>
          </p:cNvSpPr>
          <p:nvPr>
            <p:ph idx="1"/>
          </p:nvPr>
        </p:nvSpPr>
        <p:spPr>
          <a:xfrm>
            <a:off x="457200" y="990600"/>
            <a:ext cx="6172200" cy="5486400"/>
          </a:xfrm>
        </p:spPr>
        <p:txBody>
          <a:bodyPr/>
          <a:lstStyle/>
          <a:p>
            <a:pPr>
              <a:lnSpc>
                <a:spcPct val="80000"/>
              </a:lnSpc>
            </a:pPr>
            <a:r>
              <a:rPr lang="en-US" altLang="en-US" sz="2500">
                <a:ea typeface="ＭＳ Ｐゴシック" panose="020B0600070205080204" pitchFamily="34" charset="-128"/>
              </a:rPr>
              <a:t>imx2 = imresize(im, 2, interpolation_type)</a:t>
            </a:r>
          </a:p>
          <a:p>
            <a:pPr>
              <a:lnSpc>
                <a:spcPct val="80000"/>
              </a:lnSpc>
            </a:pPr>
            <a:endParaRPr lang="en-US" altLang="en-US" sz="2500">
              <a:ea typeface="ＭＳ Ｐゴシック" panose="020B0600070205080204" pitchFamily="34" charset="-128"/>
            </a:endParaRPr>
          </a:p>
          <a:p>
            <a:pPr>
              <a:lnSpc>
                <a:spcPct val="80000"/>
              </a:lnSpc>
            </a:pPr>
            <a:r>
              <a:rPr lang="ja-JP" altLang="en-US" sz="2500">
                <a:ea typeface="ＭＳ Ｐゴシック" panose="020B0600070205080204" pitchFamily="34" charset="-128"/>
              </a:rPr>
              <a:t>‘</a:t>
            </a:r>
            <a:r>
              <a:rPr lang="en-US" altLang="ja-JP" sz="2500">
                <a:ea typeface="ＭＳ Ｐゴシック" panose="020B0600070205080204" pitchFamily="34" charset="-128"/>
              </a:rPr>
              <a:t>nearest</a:t>
            </a:r>
            <a:r>
              <a:rPr lang="ja-JP" altLang="en-US" sz="2500">
                <a:ea typeface="ＭＳ Ｐゴシック" panose="020B0600070205080204" pitchFamily="34" charset="-128"/>
              </a:rPr>
              <a:t>’</a:t>
            </a:r>
            <a:r>
              <a:rPr lang="en-US" altLang="ja-JP" sz="2500">
                <a:ea typeface="ＭＳ Ｐゴシック" panose="020B0600070205080204" pitchFamily="34" charset="-128"/>
              </a:rPr>
              <a:t> </a:t>
            </a:r>
          </a:p>
          <a:p>
            <a:pPr lvl="1">
              <a:lnSpc>
                <a:spcPct val="80000"/>
              </a:lnSpc>
            </a:pPr>
            <a:r>
              <a:rPr lang="en-US" altLang="en-US" sz="2200">
                <a:ea typeface="ＭＳ Ｐゴシック" panose="020B0600070205080204" pitchFamily="34" charset="-128"/>
              </a:rPr>
              <a:t>Copy value from nearest known</a:t>
            </a:r>
          </a:p>
          <a:p>
            <a:pPr lvl="1">
              <a:lnSpc>
                <a:spcPct val="80000"/>
              </a:lnSpc>
            </a:pPr>
            <a:r>
              <a:rPr lang="en-US" altLang="en-US" sz="2200">
                <a:ea typeface="ＭＳ Ｐゴシック" panose="020B0600070205080204" pitchFamily="34" charset="-128"/>
              </a:rPr>
              <a:t>Very fast but creates blocky edges</a:t>
            </a:r>
          </a:p>
          <a:p>
            <a:pPr>
              <a:lnSpc>
                <a:spcPct val="80000"/>
              </a:lnSpc>
            </a:pPr>
            <a:endParaRPr lang="en-US" altLang="en-US" sz="2500">
              <a:ea typeface="ＭＳ Ｐゴシック" panose="020B0600070205080204" pitchFamily="34" charset="-128"/>
            </a:endParaRPr>
          </a:p>
          <a:p>
            <a:pPr>
              <a:lnSpc>
                <a:spcPct val="80000"/>
              </a:lnSpc>
            </a:pPr>
            <a:r>
              <a:rPr lang="ja-JP" altLang="en-US" sz="2500">
                <a:ea typeface="ＭＳ Ｐゴシック" panose="020B0600070205080204" pitchFamily="34" charset="-128"/>
              </a:rPr>
              <a:t>‘</a:t>
            </a:r>
            <a:r>
              <a:rPr lang="en-US" altLang="ja-JP" sz="2500">
                <a:ea typeface="ＭＳ Ｐゴシック" panose="020B0600070205080204" pitchFamily="34" charset="-128"/>
              </a:rPr>
              <a:t>bilinear</a:t>
            </a:r>
            <a:r>
              <a:rPr lang="ja-JP" altLang="en-US" sz="2500">
                <a:ea typeface="ＭＳ Ｐゴシック" panose="020B0600070205080204" pitchFamily="34" charset="-128"/>
              </a:rPr>
              <a:t>’</a:t>
            </a:r>
            <a:endParaRPr lang="en-US" altLang="ja-JP" sz="2500">
              <a:ea typeface="ＭＳ Ｐゴシック" panose="020B0600070205080204" pitchFamily="34" charset="-128"/>
            </a:endParaRPr>
          </a:p>
          <a:p>
            <a:pPr lvl="1">
              <a:lnSpc>
                <a:spcPct val="80000"/>
              </a:lnSpc>
            </a:pPr>
            <a:r>
              <a:rPr lang="en-US" altLang="en-US" sz="2200">
                <a:ea typeface="ＭＳ Ｐゴシック" panose="020B0600070205080204" pitchFamily="34" charset="-128"/>
              </a:rPr>
              <a:t>Weighted average from four nearest known pixels</a:t>
            </a:r>
          </a:p>
          <a:p>
            <a:pPr lvl="1">
              <a:lnSpc>
                <a:spcPct val="80000"/>
              </a:lnSpc>
            </a:pPr>
            <a:r>
              <a:rPr lang="en-US" altLang="en-US" sz="2200">
                <a:ea typeface="ＭＳ Ｐゴシック" panose="020B0600070205080204" pitchFamily="34" charset="-128"/>
              </a:rPr>
              <a:t>Fast and reasonable results</a:t>
            </a:r>
          </a:p>
          <a:p>
            <a:pPr lvl="1">
              <a:lnSpc>
                <a:spcPct val="80000"/>
              </a:lnSpc>
            </a:pPr>
            <a:endParaRPr lang="en-US" altLang="en-US" sz="2200">
              <a:ea typeface="ＭＳ Ｐゴシック" panose="020B0600070205080204" pitchFamily="34" charset="-128"/>
            </a:endParaRPr>
          </a:p>
          <a:p>
            <a:pPr>
              <a:lnSpc>
                <a:spcPct val="80000"/>
              </a:lnSpc>
            </a:pPr>
            <a:r>
              <a:rPr lang="ja-JP" altLang="en-US" sz="2500">
                <a:ea typeface="ＭＳ Ｐゴシック" panose="020B0600070205080204" pitchFamily="34" charset="-128"/>
              </a:rPr>
              <a:t>‘</a:t>
            </a:r>
            <a:r>
              <a:rPr lang="en-US" altLang="ja-JP" sz="2500">
                <a:ea typeface="ＭＳ Ｐゴシック" panose="020B0600070205080204" pitchFamily="34" charset="-128"/>
              </a:rPr>
              <a:t>bicubic</a:t>
            </a:r>
            <a:r>
              <a:rPr lang="ja-JP" altLang="en-US" sz="2500">
                <a:ea typeface="ＭＳ Ｐゴシック" panose="020B0600070205080204" pitchFamily="34" charset="-128"/>
              </a:rPr>
              <a:t>’</a:t>
            </a:r>
            <a:r>
              <a:rPr lang="en-US" altLang="ja-JP" sz="2500">
                <a:ea typeface="ＭＳ Ｐゴシック" panose="020B0600070205080204" pitchFamily="34" charset="-128"/>
              </a:rPr>
              <a:t> (default)</a:t>
            </a:r>
          </a:p>
          <a:p>
            <a:pPr lvl="1">
              <a:lnSpc>
                <a:spcPct val="80000"/>
              </a:lnSpc>
            </a:pPr>
            <a:r>
              <a:rPr lang="en-US" altLang="en-US" sz="2200">
                <a:ea typeface="ＭＳ Ｐゴシック" panose="020B0600070205080204" pitchFamily="34" charset="-128"/>
              </a:rPr>
              <a:t>Non-linear smoothing over larger area (4x4)</a:t>
            </a:r>
          </a:p>
          <a:p>
            <a:pPr lvl="1">
              <a:lnSpc>
                <a:spcPct val="80000"/>
              </a:lnSpc>
            </a:pPr>
            <a:r>
              <a:rPr lang="en-US" altLang="en-US" sz="2200">
                <a:ea typeface="ＭＳ Ｐゴシック" panose="020B0600070205080204" pitchFamily="34" charset="-128"/>
              </a:rPr>
              <a:t>Slower, visually appealing, may create negative pixel values</a:t>
            </a:r>
          </a:p>
        </p:txBody>
      </p:sp>
      <p:pic>
        <p:nvPicPr>
          <p:cNvPr id="139267" name="Picture 2" descr="http://upload.wikimedia.org/wikipedia/commons/thumb/c/c1/Nearest2DInterpolExample.png/220px-Nearest2DInterpolExample.png">
            <a:extLst>
              <a:ext uri="{FF2B5EF4-FFF2-40B4-BE49-F238E27FC236}">
                <a16:creationId xmlns:a16="http://schemas.microsoft.com/office/drawing/2014/main" id="{BD9696F5-3568-A843-A335-2C64DB5B0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7338" y="1524000"/>
            <a:ext cx="20955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68" name="Picture 4" descr="http://upload.wikimedia.org/wikipedia/commons/thumb/d/d5/BicubicInterpolationExample.png/220px-BicubicInterpolationExample.png">
            <a:extLst>
              <a:ext uri="{FF2B5EF4-FFF2-40B4-BE49-F238E27FC236}">
                <a16:creationId xmlns:a16="http://schemas.microsoft.com/office/drawing/2014/main" id="{DB89212B-AD8E-8F4E-AE3B-36D8D7CED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7338" y="5105400"/>
            <a:ext cx="20955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69" name="Picture 6" descr="http://upload.wikimedia.org/wikipedia/commons/thumb/1/16/BilinearInterpolExample.png/220px-BilinearInterpolExample.png">
            <a:extLst>
              <a:ext uri="{FF2B5EF4-FFF2-40B4-BE49-F238E27FC236}">
                <a16:creationId xmlns:a16="http://schemas.microsoft.com/office/drawing/2014/main" id="{7F6D0C32-BFE4-DE45-9D1B-E0872A3D1A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6225" y="3333750"/>
            <a:ext cx="20955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0" name="TextBox 3">
            <a:extLst>
              <a:ext uri="{FF2B5EF4-FFF2-40B4-BE49-F238E27FC236}">
                <a16:creationId xmlns:a16="http://schemas.microsoft.com/office/drawing/2014/main" id="{7806DDA4-E9D9-5447-805C-1CBFB151E3F2}"/>
              </a:ext>
            </a:extLst>
          </p:cNvPr>
          <p:cNvSpPr txBox="1">
            <a:spLocks noChangeArrowheads="1"/>
          </p:cNvSpPr>
          <p:nvPr/>
        </p:nvSpPr>
        <p:spPr bwMode="auto">
          <a:xfrm>
            <a:off x="0" y="6580188"/>
            <a:ext cx="52212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solidFill>
                  <a:srgbClr val="000000"/>
                </a:solidFill>
              </a:rPr>
              <a:t>Examples from </a:t>
            </a:r>
            <a:r>
              <a:rPr lang="en-US" altLang="en-US" sz="1400">
                <a:solidFill>
                  <a:srgbClr val="000000"/>
                </a:solidFill>
                <a:hlinkClick r:id="rId5"/>
              </a:rPr>
              <a:t>http://en.wikipedia.org/wiki/Bicubic_interpolation</a:t>
            </a:r>
            <a:endParaRPr lang="en-US" altLang="en-US" sz="1400">
              <a:solidFill>
                <a:srgbClr val="000000"/>
              </a:solidFill>
            </a:endParaRPr>
          </a:p>
        </p:txBody>
      </p:sp>
    </p:spTree>
    <p:extLst>
      <p:ext uri="{BB962C8B-B14F-4D97-AF65-F5344CB8AC3E}">
        <p14:creationId xmlns:p14="http://schemas.microsoft.com/office/powerpoint/2010/main" val="458537744"/>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0289" name="Picture 2" descr="C:\Documents and Settings\Derek Hoiem\My Documents\Classes\Spring10 - Computer Vision\figs\7\lena_edge_dir.png">
            <a:extLst>
              <a:ext uri="{FF2B5EF4-FFF2-40B4-BE49-F238E27FC236}">
                <a16:creationId xmlns:a16="http://schemas.microsoft.com/office/drawing/2014/main" id="{2F81550A-3AC5-7945-BF1E-E068317AA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9812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0" name="Title 1">
            <a:extLst>
              <a:ext uri="{FF2B5EF4-FFF2-40B4-BE49-F238E27FC236}">
                <a16:creationId xmlns:a16="http://schemas.microsoft.com/office/drawing/2014/main" id="{641354B1-705F-5840-92E9-08F0BF0B4055}"/>
              </a:ext>
            </a:extLst>
          </p:cNvPr>
          <p:cNvSpPr>
            <a:spLocks noGrp="1"/>
          </p:cNvSpPr>
          <p:nvPr>
            <p:ph type="title"/>
          </p:nvPr>
        </p:nvSpPr>
        <p:spPr/>
        <p:txBody>
          <a:bodyPr/>
          <a:lstStyle/>
          <a:p>
            <a:r>
              <a:rPr lang="en-US" altLang="en-US">
                <a:ea typeface="ＭＳ Ｐゴシック" panose="020B0600070205080204" pitchFamily="34" charset="-128"/>
              </a:rPr>
              <a:t>Before Non-max Suppression</a:t>
            </a:r>
          </a:p>
        </p:txBody>
      </p:sp>
    </p:spTree>
    <p:extLst>
      <p:ext uri="{BB962C8B-B14F-4D97-AF65-F5344CB8AC3E}">
        <p14:creationId xmlns:p14="http://schemas.microsoft.com/office/powerpoint/2010/main" val="314875045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3" name="Title 1">
            <a:extLst>
              <a:ext uri="{FF2B5EF4-FFF2-40B4-BE49-F238E27FC236}">
                <a16:creationId xmlns:a16="http://schemas.microsoft.com/office/drawing/2014/main" id="{60249F13-CB1F-3146-AAA7-F2524A30C42E}"/>
              </a:ext>
            </a:extLst>
          </p:cNvPr>
          <p:cNvSpPr>
            <a:spLocks noGrp="1"/>
          </p:cNvSpPr>
          <p:nvPr>
            <p:ph type="title"/>
          </p:nvPr>
        </p:nvSpPr>
        <p:spPr/>
        <p:txBody>
          <a:bodyPr/>
          <a:lstStyle/>
          <a:p>
            <a:r>
              <a:rPr lang="en-US" altLang="en-US" sz="3600">
                <a:ea typeface="ＭＳ Ｐゴシック" panose="020B0600070205080204" pitchFamily="34" charset="-128"/>
              </a:rPr>
              <a:t>After non-max suppression</a:t>
            </a:r>
          </a:p>
        </p:txBody>
      </p:sp>
      <p:pic>
        <p:nvPicPr>
          <p:cNvPr id="141314" name="Picture 3" descr="C:\Documents and Settings\Derek Hoiem\My Documents\Classes\Spring10 - Computer Vision\figs\7\lena_edge_dir_thin.png">
            <a:extLst>
              <a:ext uri="{FF2B5EF4-FFF2-40B4-BE49-F238E27FC236}">
                <a16:creationId xmlns:a16="http://schemas.microsoft.com/office/drawing/2014/main" id="{1EF4D508-B363-7741-A0B8-FD28E44E50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9812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9266103"/>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1">
            <a:extLst>
              <a:ext uri="{FF2B5EF4-FFF2-40B4-BE49-F238E27FC236}">
                <a16:creationId xmlns:a16="http://schemas.microsoft.com/office/drawing/2014/main" id="{F466066A-EAF3-D143-9B15-A449EA0ACDED}"/>
              </a:ext>
            </a:extLst>
          </p:cNvPr>
          <p:cNvSpPr>
            <a:spLocks noGrp="1"/>
          </p:cNvSpPr>
          <p:nvPr>
            <p:ph type="title"/>
          </p:nvPr>
        </p:nvSpPr>
        <p:spPr/>
        <p:txBody>
          <a:bodyPr/>
          <a:lstStyle/>
          <a:p>
            <a:r>
              <a:rPr lang="en-US" altLang="en-US">
                <a:ea typeface="ＭＳ Ｐゴシック" panose="020B0600070205080204" pitchFamily="34" charset="-128"/>
              </a:rPr>
              <a:t>Double thresholding</a:t>
            </a:r>
          </a:p>
        </p:txBody>
      </p:sp>
      <p:sp>
        <p:nvSpPr>
          <p:cNvPr id="142338" name="Content Placeholder 2">
            <a:extLst>
              <a:ext uri="{FF2B5EF4-FFF2-40B4-BE49-F238E27FC236}">
                <a16:creationId xmlns:a16="http://schemas.microsoft.com/office/drawing/2014/main" id="{047AF5FD-D3CF-F14A-BAAA-9B3DC8755F82}"/>
              </a:ext>
            </a:extLst>
          </p:cNvPr>
          <p:cNvSpPr>
            <a:spLocks noGrp="1"/>
          </p:cNvSpPr>
          <p:nvPr>
            <p:ph idx="1"/>
          </p:nvPr>
        </p:nvSpPr>
        <p:spPr/>
        <p:txBody>
          <a:bodyPr>
            <a:normAutofit lnSpcReduction="10000"/>
          </a:bodyPr>
          <a:lstStyle/>
          <a:p>
            <a:r>
              <a:rPr lang="en-US" altLang="en-US">
                <a:ea typeface="ＭＳ Ｐゴシック" panose="020B0600070205080204" pitchFamily="34" charset="-128"/>
              </a:rPr>
              <a:t>The remaining pixels are then categorized into strong, weak and non-edges. </a:t>
            </a:r>
          </a:p>
          <a:p>
            <a:endParaRPr lang="en-US" altLang="en-US">
              <a:ea typeface="ＭＳ Ｐゴシック" panose="020B0600070205080204" pitchFamily="34" charset="-128"/>
            </a:endParaRPr>
          </a:p>
          <a:p>
            <a:r>
              <a:rPr lang="en-US" altLang="en-US">
                <a:ea typeface="ＭＳ Ｐゴシック" panose="020B0600070205080204" pitchFamily="34" charset="-128"/>
              </a:rPr>
              <a:t>Above a high threshold, mark as strong.</a:t>
            </a:r>
          </a:p>
          <a:p>
            <a:endParaRPr lang="en-US" altLang="en-US">
              <a:ea typeface="ＭＳ Ｐゴシック" panose="020B0600070205080204" pitchFamily="34" charset="-128"/>
            </a:endParaRPr>
          </a:p>
          <a:p>
            <a:r>
              <a:rPr lang="en-US" altLang="en-US">
                <a:ea typeface="ＭＳ Ｐゴシック" panose="020B0600070205080204" pitchFamily="34" charset="-128"/>
              </a:rPr>
              <a:t>Between high and lo, mark as weak.</a:t>
            </a:r>
          </a:p>
          <a:p>
            <a:endParaRPr lang="en-US" altLang="en-US">
              <a:ea typeface="ＭＳ Ｐゴシック" panose="020B0600070205080204" pitchFamily="34" charset="-128"/>
            </a:endParaRPr>
          </a:p>
          <a:p>
            <a:r>
              <a:rPr lang="en-US" altLang="en-US">
                <a:ea typeface="ＭＳ Ｐゴシック" panose="020B0600070205080204" pitchFamily="34" charset="-128"/>
              </a:rPr>
              <a:t>Below lo threshold, mark as non-edges</a:t>
            </a:r>
          </a:p>
        </p:txBody>
      </p:sp>
    </p:spTree>
    <p:extLst>
      <p:ext uri="{BB962C8B-B14F-4D97-AF65-F5344CB8AC3E}">
        <p14:creationId xmlns:p14="http://schemas.microsoft.com/office/powerpoint/2010/main" val="20499079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a:extLst>
              <a:ext uri="{FF2B5EF4-FFF2-40B4-BE49-F238E27FC236}">
                <a16:creationId xmlns:a16="http://schemas.microsoft.com/office/drawing/2014/main" id="{0348245F-A1E2-774B-B13F-79A9F1CA2914}"/>
              </a:ext>
            </a:extLst>
          </p:cNvPr>
          <p:cNvSpPr>
            <a:spLocks noGrp="1"/>
          </p:cNvSpPr>
          <p:nvPr>
            <p:ph type="title"/>
          </p:nvPr>
        </p:nvSpPr>
        <p:spPr/>
        <p:txBody>
          <a:bodyPr/>
          <a:lstStyle/>
          <a:p>
            <a:r>
              <a:rPr lang="en-US" altLang="en-US" sz="3200">
                <a:ea typeface="ＭＳ Ｐゴシック" panose="020B0600070205080204" pitchFamily="34" charset="-128"/>
              </a:rPr>
              <a:t>Hysteresis thresholding</a:t>
            </a:r>
          </a:p>
        </p:txBody>
      </p:sp>
      <p:sp>
        <p:nvSpPr>
          <p:cNvPr id="143362" name="Content Placeholder 2">
            <a:extLst>
              <a:ext uri="{FF2B5EF4-FFF2-40B4-BE49-F238E27FC236}">
                <a16:creationId xmlns:a16="http://schemas.microsoft.com/office/drawing/2014/main" id="{73FAF3DF-1B63-AB46-AFBB-1B613241DB78}"/>
              </a:ext>
            </a:extLst>
          </p:cNvPr>
          <p:cNvSpPr>
            <a:spLocks noGrp="1"/>
          </p:cNvSpPr>
          <p:nvPr>
            <p:ph idx="1"/>
          </p:nvPr>
        </p:nvSpPr>
        <p:spPr/>
        <p:txBody>
          <a:bodyPr/>
          <a:lstStyle/>
          <a:p>
            <a:r>
              <a:rPr lang="en-US" altLang="en-US" sz="2400">
                <a:ea typeface="ＭＳ Ｐゴシック" panose="020B0600070205080204" pitchFamily="34" charset="-128"/>
              </a:rPr>
              <a:t>Threshold at low/high levels to get weak/strong edge pixels</a:t>
            </a:r>
          </a:p>
          <a:p>
            <a:r>
              <a:rPr lang="en-US" altLang="en-US" sz="2400">
                <a:ea typeface="ＭＳ Ｐゴシック" panose="020B0600070205080204" pitchFamily="34" charset="-128"/>
              </a:rPr>
              <a:t>Do connected components, starting from strong edge pixels</a:t>
            </a:r>
          </a:p>
        </p:txBody>
      </p:sp>
      <p:pic>
        <p:nvPicPr>
          <p:cNvPr id="143363" name="Picture 2" descr="C:\Documents and Settings\Derek Hoiem\My Documents\Classes\Spring10 - Computer Vision\figs\7\lena_hysteresis.png">
            <a:extLst>
              <a:ext uri="{FF2B5EF4-FFF2-40B4-BE49-F238E27FC236}">
                <a16:creationId xmlns:a16="http://schemas.microsoft.com/office/drawing/2014/main" id="{FAA08B06-832B-1A43-986D-1CD13D4FE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8288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83754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3">
            <a:extLst>
              <a:ext uri="{FF2B5EF4-FFF2-40B4-BE49-F238E27FC236}">
                <a16:creationId xmlns:a16="http://schemas.microsoft.com/office/drawing/2014/main" id="{E1FAC784-5F2D-F844-A410-FB4FCB1F70C8}"/>
              </a:ext>
            </a:extLst>
          </p:cNvPr>
          <p:cNvSpPr>
            <a:spLocks noGrp="1" noChangeArrowheads="1"/>
          </p:cNvSpPr>
          <p:nvPr>
            <p:ph idx="1"/>
          </p:nvPr>
        </p:nvSpPr>
        <p:spPr>
          <a:xfrm>
            <a:off x="701675" y="1201738"/>
            <a:ext cx="7772400" cy="4114800"/>
          </a:xfrm>
        </p:spPr>
        <p:txBody>
          <a:bodyPr/>
          <a:lstStyle/>
          <a:p>
            <a:r>
              <a:rPr lang="en-US" altLang="en-US">
                <a:ea typeface="ＭＳ Ｐゴシック" panose="020B0600070205080204" pitchFamily="34" charset="-128"/>
              </a:rPr>
              <a:t>Check that maximum value of gradient value is sufficiently large</a:t>
            </a:r>
          </a:p>
          <a:p>
            <a:pPr lvl="1"/>
            <a:r>
              <a:rPr lang="en-US" altLang="en-US">
                <a:ea typeface="ＭＳ Ｐゴシック" panose="020B0600070205080204" pitchFamily="34" charset="-128"/>
              </a:rPr>
              <a:t>drop-outs?  use </a:t>
            </a:r>
            <a:r>
              <a:rPr lang="en-US" altLang="en-US" b="1">
                <a:ea typeface="ＭＳ Ｐゴシック" panose="020B0600070205080204" pitchFamily="34" charset="-128"/>
              </a:rPr>
              <a:t>hysteresis</a:t>
            </a:r>
          </a:p>
          <a:p>
            <a:pPr lvl="2"/>
            <a:r>
              <a:rPr lang="en-US" altLang="en-US">
                <a:ea typeface="ＭＳ Ｐゴシック" panose="020B0600070205080204" pitchFamily="34" charset="-128"/>
              </a:rPr>
              <a:t>use a high threshold to start edge curves and a low threshold to continue them.</a:t>
            </a:r>
            <a:endParaRPr lang="en-US" altLang="en-US" b="1">
              <a:ea typeface="ＭＳ Ｐゴシック" panose="020B0600070205080204" pitchFamily="34" charset="-128"/>
            </a:endParaRPr>
          </a:p>
        </p:txBody>
      </p:sp>
      <p:sp>
        <p:nvSpPr>
          <p:cNvPr id="144386" name="Freeform 4">
            <a:extLst>
              <a:ext uri="{FF2B5EF4-FFF2-40B4-BE49-F238E27FC236}">
                <a16:creationId xmlns:a16="http://schemas.microsoft.com/office/drawing/2014/main" id="{10A76D0B-BFA3-8647-87D0-14558B1CC732}"/>
              </a:ext>
            </a:extLst>
          </p:cNvPr>
          <p:cNvSpPr>
            <a:spLocks/>
          </p:cNvSpPr>
          <p:nvPr/>
        </p:nvSpPr>
        <p:spPr bwMode="auto">
          <a:xfrm>
            <a:off x="311150" y="3960813"/>
            <a:ext cx="2743200" cy="774700"/>
          </a:xfrm>
          <a:custGeom>
            <a:avLst/>
            <a:gdLst>
              <a:gd name="T0" fmla="*/ 2147483647 w 1728"/>
              <a:gd name="T1" fmla="*/ 2147483647 h 488"/>
              <a:gd name="T2" fmla="*/ 2147483647 w 1728"/>
              <a:gd name="T3" fmla="*/ 2147483647 h 488"/>
              <a:gd name="T4" fmla="*/ 2147483647 w 1728"/>
              <a:gd name="T5" fmla="*/ 2147483647 h 488"/>
              <a:gd name="T6" fmla="*/ 2147483647 w 1728"/>
              <a:gd name="T7" fmla="*/ 2147483647 h 488"/>
              <a:gd name="T8" fmla="*/ 2147483647 w 1728"/>
              <a:gd name="T9" fmla="*/ 2147483647 h 488"/>
              <a:gd name="T10" fmla="*/ 0 60000 65536"/>
              <a:gd name="T11" fmla="*/ 0 60000 65536"/>
              <a:gd name="T12" fmla="*/ 0 60000 65536"/>
              <a:gd name="T13" fmla="*/ 0 60000 65536"/>
              <a:gd name="T14" fmla="*/ 0 60000 65536"/>
              <a:gd name="T15" fmla="*/ 0 w 1728"/>
              <a:gd name="T16" fmla="*/ 0 h 488"/>
              <a:gd name="T17" fmla="*/ 1728 w 1728"/>
              <a:gd name="T18" fmla="*/ 488 h 488"/>
            </a:gdLst>
            <a:ahLst/>
            <a:cxnLst>
              <a:cxn ang="T10">
                <a:pos x="T0" y="T1"/>
              </a:cxn>
              <a:cxn ang="T11">
                <a:pos x="T2" y="T3"/>
              </a:cxn>
              <a:cxn ang="T12">
                <a:pos x="T4" y="T5"/>
              </a:cxn>
              <a:cxn ang="T13">
                <a:pos x="T6" y="T7"/>
              </a:cxn>
              <a:cxn ang="T14">
                <a:pos x="T8" y="T9"/>
              </a:cxn>
            </a:cxnLst>
            <a:rect l="T15" t="T16" r="T17" b="T18"/>
            <a:pathLst>
              <a:path w="1728" h="488">
                <a:moveTo>
                  <a:pt x="96" y="464"/>
                </a:moveTo>
                <a:cubicBezTo>
                  <a:pt x="48" y="476"/>
                  <a:pt x="0" y="488"/>
                  <a:pt x="96" y="416"/>
                </a:cubicBezTo>
                <a:cubicBezTo>
                  <a:pt x="192" y="344"/>
                  <a:pt x="488" y="64"/>
                  <a:pt x="672" y="32"/>
                </a:cubicBezTo>
                <a:cubicBezTo>
                  <a:pt x="856" y="0"/>
                  <a:pt x="1024" y="184"/>
                  <a:pt x="1200" y="224"/>
                </a:cubicBezTo>
                <a:cubicBezTo>
                  <a:pt x="1376" y="264"/>
                  <a:pt x="1552" y="268"/>
                  <a:pt x="1728" y="272"/>
                </a:cubicBezTo>
              </a:path>
            </a:pathLst>
          </a:cu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4387" name="Freeform 5">
            <a:extLst>
              <a:ext uri="{FF2B5EF4-FFF2-40B4-BE49-F238E27FC236}">
                <a16:creationId xmlns:a16="http://schemas.microsoft.com/office/drawing/2014/main" id="{8C1C08E6-EC92-2841-9012-B0B3BBFF5DB1}"/>
              </a:ext>
            </a:extLst>
          </p:cNvPr>
          <p:cNvSpPr>
            <a:spLocks/>
          </p:cNvSpPr>
          <p:nvPr/>
        </p:nvSpPr>
        <p:spPr bwMode="auto">
          <a:xfrm>
            <a:off x="2978150" y="3998913"/>
            <a:ext cx="2590800" cy="698500"/>
          </a:xfrm>
          <a:custGeom>
            <a:avLst/>
            <a:gdLst>
              <a:gd name="T0" fmla="*/ 0 w 1632"/>
              <a:gd name="T1" fmla="*/ 2147483647 h 440"/>
              <a:gd name="T2" fmla="*/ 2147483647 w 1632"/>
              <a:gd name="T3" fmla="*/ 2147483647 h 440"/>
              <a:gd name="T4" fmla="*/ 2147483647 w 1632"/>
              <a:gd name="T5" fmla="*/ 2147483647 h 440"/>
              <a:gd name="T6" fmla="*/ 2147483647 w 1632"/>
              <a:gd name="T7" fmla="*/ 2147483647 h 440"/>
              <a:gd name="T8" fmla="*/ 2147483647 w 1632"/>
              <a:gd name="T9" fmla="*/ 2147483647 h 440"/>
              <a:gd name="T10" fmla="*/ 0 60000 65536"/>
              <a:gd name="T11" fmla="*/ 0 60000 65536"/>
              <a:gd name="T12" fmla="*/ 0 60000 65536"/>
              <a:gd name="T13" fmla="*/ 0 60000 65536"/>
              <a:gd name="T14" fmla="*/ 0 60000 65536"/>
              <a:gd name="T15" fmla="*/ 0 w 1632"/>
              <a:gd name="T16" fmla="*/ 0 h 440"/>
              <a:gd name="T17" fmla="*/ 1632 w 1632"/>
              <a:gd name="T18" fmla="*/ 440 h 440"/>
            </a:gdLst>
            <a:ahLst/>
            <a:cxnLst>
              <a:cxn ang="T10">
                <a:pos x="T0" y="T1"/>
              </a:cxn>
              <a:cxn ang="T11">
                <a:pos x="T2" y="T3"/>
              </a:cxn>
              <a:cxn ang="T12">
                <a:pos x="T4" y="T5"/>
              </a:cxn>
              <a:cxn ang="T13">
                <a:pos x="T6" y="T7"/>
              </a:cxn>
              <a:cxn ang="T14">
                <a:pos x="T8" y="T9"/>
              </a:cxn>
            </a:cxnLst>
            <a:rect l="T15" t="T16" r="T17" b="T18"/>
            <a:pathLst>
              <a:path w="1632" h="440">
                <a:moveTo>
                  <a:pt x="0" y="248"/>
                </a:moveTo>
                <a:cubicBezTo>
                  <a:pt x="72" y="268"/>
                  <a:pt x="144" y="288"/>
                  <a:pt x="288" y="248"/>
                </a:cubicBezTo>
                <a:cubicBezTo>
                  <a:pt x="432" y="208"/>
                  <a:pt x="664" y="0"/>
                  <a:pt x="864" y="8"/>
                </a:cubicBezTo>
                <a:cubicBezTo>
                  <a:pt x="1064" y="16"/>
                  <a:pt x="1360" y="224"/>
                  <a:pt x="1488" y="296"/>
                </a:cubicBezTo>
                <a:cubicBezTo>
                  <a:pt x="1616" y="368"/>
                  <a:pt x="1624" y="404"/>
                  <a:pt x="1632" y="44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4388" name="Freeform 6">
            <a:extLst>
              <a:ext uri="{FF2B5EF4-FFF2-40B4-BE49-F238E27FC236}">
                <a16:creationId xmlns:a16="http://schemas.microsoft.com/office/drawing/2014/main" id="{A7B127EA-B1F4-3A44-A11E-57447EDA1881}"/>
              </a:ext>
            </a:extLst>
          </p:cNvPr>
          <p:cNvSpPr>
            <a:spLocks/>
          </p:cNvSpPr>
          <p:nvPr/>
        </p:nvSpPr>
        <p:spPr bwMode="auto">
          <a:xfrm>
            <a:off x="5467350" y="4697413"/>
            <a:ext cx="711200" cy="609600"/>
          </a:xfrm>
          <a:custGeom>
            <a:avLst/>
            <a:gdLst>
              <a:gd name="T0" fmla="*/ 2147483647 w 448"/>
              <a:gd name="T1" fmla="*/ 0 h 384"/>
              <a:gd name="T2" fmla="*/ 2147483647 w 448"/>
              <a:gd name="T3" fmla="*/ 2147483647 h 384"/>
              <a:gd name="T4" fmla="*/ 2147483647 w 448"/>
              <a:gd name="T5" fmla="*/ 2147483647 h 384"/>
              <a:gd name="T6" fmla="*/ 0 60000 65536"/>
              <a:gd name="T7" fmla="*/ 0 60000 65536"/>
              <a:gd name="T8" fmla="*/ 0 60000 65536"/>
              <a:gd name="T9" fmla="*/ 0 w 448"/>
              <a:gd name="T10" fmla="*/ 0 h 384"/>
              <a:gd name="T11" fmla="*/ 448 w 448"/>
              <a:gd name="T12" fmla="*/ 384 h 384"/>
            </a:gdLst>
            <a:ahLst/>
            <a:cxnLst>
              <a:cxn ang="T6">
                <a:pos x="T0" y="T1"/>
              </a:cxn>
              <a:cxn ang="T7">
                <a:pos x="T2" y="T3"/>
              </a:cxn>
              <a:cxn ang="T8">
                <a:pos x="T4" y="T5"/>
              </a:cxn>
            </a:cxnLst>
            <a:rect l="T9" t="T10" r="T11" b="T12"/>
            <a:pathLst>
              <a:path w="448" h="384">
                <a:moveTo>
                  <a:pt x="64" y="0"/>
                </a:moveTo>
                <a:cubicBezTo>
                  <a:pt x="32" y="88"/>
                  <a:pt x="0" y="176"/>
                  <a:pt x="64" y="240"/>
                </a:cubicBezTo>
                <a:cubicBezTo>
                  <a:pt x="128" y="304"/>
                  <a:pt x="288" y="344"/>
                  <a:pt x="448" y="384"/>
                </a:cubicBez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4389" name="Freeform 7">
            <a:extLst>
              <a:ext uri="{FF2B5EF4-FFF2-40B4-BE49-F238E27FC236}">
                <a16:creationId xmlns:a16="http://schemas.microsoft.com/office/drawing/2014/main" id="{DB673B6B-313E-F845-9FA3-E6E7509FAB50}"/>
              </a:ext>
            </a:extLst>
          </p:cNvPr>
          <p:cNvSpPr>
            <a:spLocks/>
          </p:cNvSpPr>
          <p:nvPr/>
        </p:nvSpPr>
        <p:spPr bwMode="auto">
          <a:xfrm>
            <a:off x="6178550" y="4545013"/>
            <a:ext cx="2286000" cy="965200"/>
          </a:xfrm>
          <a:custGeom>
            <a:avLst/>
            <a:gdLst>
              <a:gd name="T0" fmla="*/ 0 w 1440"/>
              <a:gd name="T1" fmla="*/ 2147483647 h 608"/>
              <a:gd name="T2" fmla="*/ 2147483647 w 1440"/>
              <a:gd name="T3" fmla="*/ 2147483647 h 608"/>
              <a:gd name="T4" fmla="*/ 2147483647 w 1440"/>
              <a:gd name="T5" fmla="*/ 2147483647 h 608"/>
              <a:gd name="T6" fmla="*/ 2147483647 w 1440"/>
              <a:gd name="T7" fmla="*/ 2147483647 h 608"/>
              <a:gd name="T8" fmla="*/ 2147483647 w 1440"/>
              <a:gd name="T9" fmla="*/ 0 h 608"/>
              <a:gd name="T10" fmla="*/ 0 60000 65536"/>
              <a:gd name="T11" fmla="*/ 0 60000 65536"/>
              <a:gd name="T12" fmla="*/ 0 60000 65536"/>
              <a:gd name="T13" fmla="*/ 0 60000 65536"/>
              <a:gd name="T14" fmla="*/ 0 60000 65536"/>
              <a:gd name="T15" fmla="*/ 0 w 1440"/>
              <a:gd name="T16" fmla="*/ 0 h 608"/>
              <a:gd name="T17" fmla="*/ 1440 w 1440"/>
              <a:gd name="T18" fmla="*/ 608 h 608"/>
            </a:gdLst>
            <a:ahLst/>
            <a:cxnLst>
              <a:cxn ang="T10">
                <a:pos x="T0" y="T1"/>
              </a:cxn>
              <a:cxn ang="T11">
                <a:pos x="T2" y="T3"/>
              </a:cxn>
              <a:cxn ang="T12">
                <a:pos x="T4" y="T5"/>
              </a:cxn>
              <a:cxn ang="T13">
                <a:pos x="T6" y="T7"/>
              </a:cxn>
              <a:cxn ang="T14">
                <a:pos x="T8" y="T9"/>
              </a:cxn>
            </a:cxnLst>
            <a:rect l="T15" t="T16" r="T17" b="T18"/>
            <a:pathLst>
              <a:path w="1440" h="608">
                <a:moveTo>
                  <a:pt x="0" y="480"/>
                </a:moveTo>
                <a:cubicBezTo>
                  <a:pt x="24" y="496"/>
                  <a:pt x="48" y="512"/>
                  <a:pt x="144" y="528"/>
                </a:cubicBezTo>
                <a:cubicBezTo>
                  <a:pt x="240" y="544"/>
                  <a:pt x="408" y="608"/>
                  <a:pt x="576" y="576"/>
                </a:cubicBezTo>
                <a:cubicBezTo>
                  <a:pt x="744" y="544"/>
                  <a:pt x="1008" y="432"/>
                  <a:pt x="1152" y="336"/>
                </a:cubicBezTo>
                <a:cubicBezTo>
                  <a:pt x="1296" y="240"/>
                  <a:pt x="1368" y="120"/>
                  <a:pt x="1440" y="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4390" name="Text Box 8">
            <a:extLst>
              <a:ext uri="{FF2B5EF4-FFF2-40B4-BE49-F238E27FC236}">
                <a16:creationId xmlns:a16="http://schemas.microsoft.com/office/drawing/2014/main" id="{1B95E4A1-A305-4647-BB67-F8DBBF48E845}"/>
              </a:ext>
            </a:extLst>
          </p:cNvPr>
          <p:cNvSpPr txBox="1">
            <a:spLocks noChangeArrowheads="1"/>
          </p:cNvSpPr>
          <p:nvPr/>
        </p:nvSpPr>
        <p:spPr bwMode="auto">
          <a:xfrm>
            <a:off x="7467600" y="6491288"/>
            <a:ext cx="1979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400"/>
              <a:t>Source: S. Seitz</a:t>
            </a:r>
          </a:p>
        </p:txBody>
      </p:sp>
      <p:sp>
        <p:nvSpPr>
          <p:cNvPr id="144391" name="Title 1">
            <a:extLst>
              <a:ext uri="{FF2B5EF4-FFF2-40B4-BE49-F238E27FC236}">
                <a16:creationId xmlns:a16="http://schemas.microsoft.com/office/drawing/2014/main" id="{12C543CF-A7E3-854C-A91E-6D87AD6C9DD3}"/>
              </a:ext>
            </a:extLst>
          </p:cNvPr>
          <p:cNvSpPr>
            <a:spLocks noGrp="1"/>
          </p:cNvSpPr>
          <p:nvPr>
            <p:ph type="title"/>
          </p:nvPr>
        </p:nvSpPr>
        <p:spPr/>
        <p:txBody>
          <a:bodyPr/>
          <a:lstStyle/>
          <a:p>
            <a:r>
              <a:rPr lang="en-US" altLang="en-US" sz="3200">
                <a:ea typeface="ＭＳ Ｐゴシック" panose="020B0600070205080204" pitchFamily="34" charset="-128"/>
              </a:rPr>
              <a:t>Hysteresis thresholding</a:t>
            </a:r>
          </a:p>
        </p:txBody>
      </p:sp>
    </p:spTree>
    <p:extLst>
      <p:ext uri="{BB962C8B-B14F-4D97-AF65-F5344CB8AC3E}">
        <p14:creationId xmlns:p14="http://schemas.microsoft.com/office/powerpoint/2010/main" val="233423148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Picture 3" descr="Screen Shot 2017-10-19 at 11.16.44 AM.png">
            <a:extLst>
              <a:ext uri="{FF2B5EF4-FFF2-40B4-BE49-F238E27FC236}">
                <a16:creationId xmlns:a16="http://schemas.microsoft.com/office/drawing/2014/main" id="{95EFEDF4-3BEA-0E41-8C63-381E88717E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7000" y="1549400"/>
            <a:ext cx="6350000" cy="375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4" name="Title 1">
            <a:extLst>
              <a:ext uri="{FF2B5EF4-FFF2-40B4-BE49-F238E27FC236}">
                <a16:creationId xmlns:a16="http://schemas.microsoft.com/office/drawing/2014/main" id="{0AE6299A-5696-D346-9E9F-BA4E5ADC66B4}"/>
              </a:ext>
            </a:extLst>
          </p:cNvPr>
          <p:cNvSpPr>
            <a:spLocks noGrp="1"/>
          </p:cNvSpPr>
          <p:nvPr>
            <p:ph type="title"/>
          </p:nvPr>
        </p:nvSpPr>
        <p:spPr/>
        <p:txBody>
          <a:bodyPr/>
          <a:lstStyle/>
          <a:p>
            <a:r>
              <a:rPr lang="en-US" altLang="en-US" sz="3200">
                <a:ea typeface="ＭＳ Ｐゴシック" panose="020B0600070205080204" pitchFamily="34" charset="-128"/>
              </a:rPr>
              <a:t>Hysteresis thresholding</a:t>
            </a:r>
          </a:p>
        </p:txBody>
      </p:sp>
    </p:spTree>
    <p:extLst>
      <p:ext uri="{BB962C8B-B14F-4D97-AF65-F5344CB8AC3E}">
        <p14:creationId xmlns:p14="http://schemas.microsoft.com/office/powerpoint/2010/main" val="1091148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2546" y="1417638"/>
            <a:ext cx="6950057" cy="461665"/>
          </a:xfrm>
          <a:prstGeom prst="rect">
            <a:avLst/>
          </a:prstGeom>
          <a:noFill/>
        </p:spPr>
        <p:txBody>
          <a:bodyPr wrap="square" rtlCol="0">
            <a:spAutoFit/>
          </a:bodyPr>
          <a:lstStyle/>
          <a:p>
            <a:r>
              <a:rPr lang="en-US" sz="2400" dirty="0"/>
              <a:t>How do we compute normalized CDF of pixel 62?</a:t>
            </a:r>
          </a:p>
        </p:txBody>
      </p:sp>
      <p:sp>
        <p:nvSpPr>
          <p:cNvPr id="7" name="Title 1"/>
          <p:cNvSpPr>
            <a:spLocks noGrp="1"/>
          </p:cNvSpPr>
          <p:nvPr>
            <p:ph type="title"/>
          </p:nvPr>
        </p:nvSpPr>
        <p:spPr>
          <a:xfrm>
            <a:off x="457200" y="274638"/>
            <a:ext cx="8229600" cy="1143000"/>
          </a:xfrm>
        </p:spPr>
        <p:txBody>
          <a:bodyPr/>
          <a:lstStyle/>
          <a:p>
            <a:r>
              <a:rPr lang="en-US" dirty="0"/>
              <a:t>Quiz: </a:t>
            </a:r>
          </a:p>
        </p:txBody>
      </p:sp>
      <p:graphicFrame>
        <p:nvGraphicFramePr>
          <p:cNvPr id="8" name="Table 7"/>
          <p:cNvGraphicFramePr>
            <a:graphicFrameLocks noGrp="1"/>
          </p:cNvGraphicFramePr>
          <p:nvPr>
            <p:extLst>
              <p:ext uri="{D42A27DB-BD31-4B8C-83A1-F6EECF244321}">
                <p14:modId xmlns:p14="http://schemas.microsoft.com/office/powerpoint/2010/main" val="3800491831"/>
              </p:ext>
            </p:extLst>
          </p:nvPr>
        </p:nvGraphicFramePr>
        <p:xfrm>
          <a:off x="1109870" y="2464616"/>
          <a:ext cx="4191276" cy="3657600"/>
        </p:xfrm>
        <a:graphic>
          <a:graphicData uri="http://schemas.openxmlformats.org/drawingml/2006/table">
            <a:tbl>
              <a:tblPr firstRow="1" bandRow="1">
                <a:tableStyleId>{2D5ABB26-0587-4C30-8999-92F81FD0307C}</a:tableStyleId>
              </a:tblPr>
              <a:tblGrid>
                <a:gridCol w="1397092">
                  <a:extLst>
                    <a:ext uri="{9D8B030D-6E8A-4147-A177-3AD203B41FA5}">
                      <a16:colId xmlns:a16="http://schemas.microsoft.com/office/drawing/2014/main" val="20000"/>
                    </a:ext>
                  </a:extLst>
                </a:gridCol>
                <a:gridCol w="1397092">
                  <a:extLst>
                    <a:ext uri="{9D8B030D-6E8A-4147-A177-3AD203B41FA5}">
                      <a16:colId xmlns:a16="http://schemas.microsoft.com/office/drawing/2014/main" val="20001"/>
                    </a:ext>
                  </a:extLst>
                </a:gridCol>
                <a:gridCol w="1397092">
                  <a:extLst>
                    <a:ext uri="{9D8B030D-6E8A-4147-A177-3AD203B41FA5}">
                      <a16:colId xmlns:a16="http://schemas.microsoft.com/office/drawing/2014/main" val="20002"/>
                    </a:ext>
                  </a:extLst>
                </a:gridCol>
              </a:tblGrid>
              <a:tr h="334847">
                <a:tc>
                  <a:txBody>
                    <a:bodyPr/>
                    <a:lstStyle/>
                    <a:p>
                      <a:r>
                        <a:rPr lang="en-US" dirty="0"/>
                        <a:t>Value</a:t>
                      </a:r>
                    </a:p>
                  </a:txBody>
                  <a:tcPr/>
                </a:tc>
                <a:tc>
                  <a:txBody>
                    <a:bodyPr/>
                    <a:lstStyle/>
                    <a:p>
                      <a:r>
                        <a:rPr lang="en-US" dirty="0" err="1"/>
                        <a:t>cdf</a:t>
                      </a:r>
                      <a:endParaRPr lang="en-US" dirty="0"/>
                    </a:p>
                  </a:txBody>
                  <a:tcPr/>
                </a:tc>
                <a:tc>
                  <a:txBody>
                    <a:bodyPr/>
                    <a:lstStyle/>
                    <a:p>
                      <a:r>
                        <a:rPr lang="en-US" dirty="0"/>
                        <a:t> scaled </a:t>
                      </a:r>
                      <a:r>
                        <a:rPr lang="en-US" dirty="0" err="1"/>
                        <a:t>cdf</a:t>
                      </a:r>
                      <a:endParaRPr lang="en-US" dirty="0"/>
                    </a:p>
                  </a:txBody>
                  <a:tcPr/>
                </a:tc>
                <a:extLst>
                  <a:ext uri="{0D108BD9-81ED-4DB2-BD59-A6C34878D82A}">
                    <a16:rowId xmlns:a16="http://schemas.microsoft.com/office/drawing/2014/main" val="10000"/>
                  </a:ext>
                </a:extLst>
              </a:tr>
              <a:tr h="334847">
                <a:tc>
                  <a:txBody>
                    <a:bodyPr/>
                    <a:lstStyle/>
                    <a:p>
                      <a:r>
                        <a:rPr lang="en-US" dirty="0"/>
                        <a:t>52</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1"/>
                  </a:ext>
                </a:extLst>
              </a:tr>
              <a:tr h="334847">
                <a:tc>
                  <a:txBody>
                    <a:bodyPr/>
                    <a:lstStyle/>
                    <a:p>
                      <a:r>
                        <a:rPr lang="en-US" dirty="0"/>
                        <a:t>55</a:t>
                      </a:r>
                    </a:p>
                  </a:txBody>
                  <a:tcPr/>
                </a:tc>
                <a:tc>
                  <a:txBody>
                    <a:bodyPr/>
                    <a:lstStyle/>
                    <a:p>
                      <a:r>
                        <a:rPr lang="en-US" dirty="0"/>
                        <a:t>4</a:t>
                      </a:r>
                    </a:p>
                  </a:txBody>
                  <a:tcPr/>
                </a:tc>
                <a:tc>
                  <a:txBody>
                    <a:bodyPr/>
                    <a:lstStyle/>
                    <a:p>
                      <a:endParaRPr lang="en-US" dirty="0"/>
                    </a:p>
                  </a:txBody>
                  <a:tcPr/>
                </a:tc>
                <a:extLst>
                  <a:ext uri="{0D108BD9-81ED-4DB2-BD59-A6C34878D82A}">
                    <a16:rowId xmlns:a16="http://schemas.microsoft.com/office/drawing/2014/main" val="10002"/>
                  </a:ext>
                </a:extLst>
              </a:tr>
              <a:tr h="334847">
                <a:tc>
                  <a:txBody>
                    <a:bodyPr/>
                    <a:lstStyle/>
                    <a:p>
                      <a:r>
                        <a:rPr lang="en-US" dirty="0"/>
                        <a:t>58</a:t>
                      </a:r>
                    </a:p>
                  </a:txBody>
                  <a:tcPr/>
                </a:tc>
                <a:tc>
                  <a:txBody>
                    <a:bodyPr/>
                    <a:lstStyle/>
                    <a:p>
                      <a:r>
                        <a:rPr lang="en-US" dirty="0"/>
                        <a:t>6</a:t>
                      </a:r>
                    </a:p>
                  </a:txBody>
                  <a:tcPr/>
                </a:tc>
                <a:tc>
                  <a:txBody>
                    <a:bodyPr/>
                    <a:lstStyle/>
                    <a:p>
                      <a:endParaRPr lang="en-US" dirty="0"/>
                    </a:p>
                  </a:txBody>
                  <a:tcPr/>
                </a:tc>
                <a:extLst>
                  <a:ext uri="{0D108BD9-81ED-4DB2-BD59-A6C34878D82A}">
                    <a16:rowId xmlns:a16="http://schemas.microsoft.com/office/drawing/2014/main" val="10003"/>
                  </a:ext>
                </a:extLst>
              </a:tr>
              <a:tr h="334847">
                <a:tc>
                  <a:txBody>
                    <a:bodyPr/>
                    <a:lstStyle/>
                    <a:p>
                      <a:r>
                        <a:rPr lang="en-US" dirty="0"/>
                        <a:t>59</a:t>
                      </a:r>
                    </a:p>
                  </a:txBody>
                  <a:tcPr/>
                </a:tc>
                <a:tc>
                  <a:txBody>
                    <a:bodyPr/>
                    <a:lstStyle/>
                    <a:p>
                      <a:r>
                        <a:rPr lang="en-US" dirty="0"/>
                        <a:t>9</a:t>
                      </a:r>
                    </a:p>
                  </a:txBody>
                  <a:tcPr/>
                </a:tc>
                <a:tc>
                  <a:txBody>
                    <a:bodyPr/>
                    <a:lstStyle/>
                    <a:p>
                      <a:endParaRPr lang="en-US" dirty="0"/>
                    </a:p>
                  </a:txBody>
                  <a:tcPr/>
                </a:tc>
                <a:extLst>
                  <a:ext uri="{0D108BD9-81ED-4DB2-BD59-A6C34878D82A}">
                    <a16:rowId xmlns:a16="http://schemas.microsoft.com/office/drawing/2014/main" val="10004"/>
                  </a:ext>
                </a:extLst>
              </a:tr>
              <a:tr h="334847">
                <a:tc>
                  <a:txBody>
                    <a:bodyPr/>
                    <a:lstStyle/>
                    <a:p>
                      <a:r>
                        <a:rPr lang="en-US" dirty="0"/>
                        <a:t>60</a:t>
                      </a:r>
                    </a:p>
                  </a:txBody>
                  <a:tcPr/>
                </a:tc>
                <a:tc>
                  <a:txBody>
                    <a:bodyPr/>
                    <a:lstStyle/>
                    <a:p>
                      <a:r>
                        <a:rPr lang="en-US" dirty="0"/>
                        <a:t>10</a:t>
                      </a:r>
                    </a:p>
                  </a:txBody>
                  <a:tcPr/>
                </a:tc>
                <a:tc>
                  <a:txBody>
                    <a:bodyPr/>
                    <a:lstStyle/>
                    <a:p>
                      <a:endParaRPr lang="en-US" dirty="0"/>
                    </a:p>
                  </a:txBody>
                  <a:tcPr/>
                </a:tc>
                <a:extLst>
                  <a:ext uri="{0D108BD9-81ED-4DB2-BD59-A6C34878D82A}">
                    <a16:rowId xmlns:a16="http://schemas.microsoft.com/office/drawing/2014/main" val="10005"/>
                  </a:ext>
                </a:extLst>
              </a:tr>
              <a:tr h="334847">
                <a:tc>
                  <a:txBody>
                    <a:bodyPr/>
                    <a:lstStyle/>
                    <a:p>
                      <a:r>
                        <a:rPr lang="en-US" dirty="0"/>
                        <a:t>61</a:t>
                      </a:r>
                    </a:p>
                  </a:txBody>
                  <a:tcPr/>
                </a:tc>
                <a:tc>
                  <a:txBody>
                    <a:bodyPr/>
                    <a:lstStyle/>
                    <a:p>
                      <a:r>
                        <a:rPr lang="en-US" dirty="0"/>
                        <a:t>14</a:t>
                      </a:r>
                    </a:p>
                  </a:txBody>
                  <a:tcPr/>
                </a:tc>
                <a:tc>
                  <a:txBody>
                    <a:bodyPr/>
                    <a:lstStyle/>
                    <a:p>
                      <a:endParaRPr lang="en-US" dirty="0"/>
                    </a:p>
                  </a:txBody>
                  <a:tcPr/>
                </a:tc>
                <a:extLst>
                  <a:ext uri="{0D108BD9-81ED-4DB2-BD59-A6C34878D82A}">
                    <a16:rowId xmlns:a16="http://schemas.microsoft.com/office/drawing/2014/main" val="10006"/>
                  </a:ext>
                </a:extLst>
              </a:tr>
              <a:tr h="334847">
                <a:tc>
                  <a:txBody>
                    <a:bodyPr/>
                    <a:lstStyle/>
                    <a:p>
                      <a:r>
                        <a:rPr lang="en-US" dirty="0"/>
                        <a:t>62</a:t>
                      </a:r>
                    </a:p>
                  </a:txBody>
                  <a:tcPr/>
                </a:tc>
                <a:tc>
                  <a:txBody>
                    <a:bodyPr/>
                    <a:lstStyle/>
                    <a:p>
                      <a:r>
                        <a:rPr lang="en-US" dirty="0"/>
                        <a:t>15</a:t>
                      </a:r>
                    </a:p>
                  </a:txBody>
                  <a:tcPr/>
                </a:tc>
                <a:tc>
                  <a:txBody>
                    <a:bodyPr/>
                    <a:lstStyle/>
                    <a:p>
                      <a:r>
                        <a:rPr lang="en-US" dirty="0"/>
                        <a:t>?</a:t>
                      </a:r>
                    </a:p>
                  </a:txBody>
                  <a:tcPr/>
                </a:tc>
                <a:extLst>
                  <a:ext uri="{0D108BD9-81ED-4DB2-BD59-A6C34878D82A}">
                    <a16:rowId xmlns:a16="http://schemas.microsoft.com/office/drawing/2014/main" val="10007"/>
                  </a:ext>
                </a:extLst>
              </a:tr>
              <a:tr h="334847">
                <a:tc>
                  <a:txBody>
                    <a:bodyPr/>
                    <a:lstStyle/>
                    <a:p>
                      <a:r>
                        <a:rPr lang="en-US" dirty="0"/>
                        <a:t>…</a:t>
                      </a:r>
                    </a:p>
                  </a:txBody>
                  <a:tcPr/>
                </a:tc>
                <a:tc>
                  <a:txBody>
                    <a:bodyPr/>
                    <a:lstStyle/>
                    <a:p>
                      <a:r>
                        <a:rPr lang="en-US" dirty="0"/>
                        <a:t>…</a:t>
                      </a:r>
                    </a:p>
                  </a:txBody>
                  <a:tcPr/>
                </a:tc>
                <a:tc>
                  <a:txBody>
                    <a:bodyPr/>
                    <a:lstStyle/>
                    <a:p>
                      <a:endParaRPr lang="en-US" dirty="0"/>
                    </a:p>
                  </a:txBody>
                  <a:tcPr/>
                </a:tc>
                <a:extLst>
                  <a:ext uri="{0D108BD9-81ED-4DB2-BD59-A6C34878D82A}">
                    <a16:rowId xmlns:a16="http://schemas.microsoft.com/office/drawing/2014/main" val="10008"/>
                  </a:ext>
                </a:extLst>
              </a:tr>
              <a:tr h="334847">
                <a:tc>
                  <a:txBody>
                    <a:bodyPr/>
                    <a:lstStyle/>
                    <a:p>
                      <a:r>
                        <a:rPr lang="en-US" dirty="0"/>
                        <a:t>154</a:t>
                      </a:r>
                    </a:p>
                  </a:txBody>
                  <a:tcPr/>
                </a:tc>
                <a:tc>
                  <a:txBody>
                    <a:bodyPr/>
                    <a:lstStyle/>
                    <a:p>
                      <a:r>
                        <a:rPr lang="en-US" dirty="0"/>
                        <a:t>64</a:t>
                      </a:r>
                    </a:p>
                  </a:txBody>
                  <a:tcPr/>
                </a:tc>
                <a:tc>
                  <a:txBody>
                    <a:bodyPr/>
                    <a:lstStyle/>
                    <a:p>
                      <a:r>
                        <a:rPr lang="en-US" dirty="0"/>
                        <a:t>255</a:t>
                      </a:r>
                    </a:p>
                  </a:txBody>
                  <a:tcPr/>
                </a:tc>
                <a:extLst>
                  <a:ext uri="{0D108BD9-81ED-4DB2-BD59-A6C34878D82A}">
                    <a16:rowId xmlns:a16="http://schemas.microsoft.com/office/drawing/2014/main" val="10009"/>
                  </a:ext>
                </a:extLst>
              </a:tr>
            </a:tbl>
          </a:graphicData>
        </a:graphic>
      </p:graphicFrame>
      <p:pic>
        <p:nvPicPr>
          <p:cNvPr id="5" name="Picture 4" descr="Screen Shot 2015-01-25 at 12.07.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237" y="3584994"/>
            <a:ext cx="4353418" cy="648884"/>
          </a:xfrm>
          <a:prstGeom prst="rect">
            <a:avLst/>
          </a:prstGeom>
        </p:spPr>
      </p:pic>
    </p:spTree>
    <p:extLst>
      <p:ext uri="{BB962C8B-B14F-4D97-AF65-F5344CB8AC3E}">
        <p14:creationId xmlns:p14="http://schemas.microsoft.com/office/powerpoint/2010/main" val="23528843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Title 1">
            <a:extLst>
              <a:ext uri="{FF2B5EF4-FFF2-40B4-BE49-F238E27FC236}">
                <a16:creationId xmlns:a16="http://schemas.microsoft.com/office/drawing/2014/main" id="{5D078AF3-F760-4845-80BC-6220F1569ABF}"/>
              </a:ext>
            </a:extLst>
          </p:cNvPr>
          <p:cNvSpPr>
            <a:spLocks noGrp="1"/>
          </p:cNvSpPr>
          <p:nvPr>
            <p:ph type="title"/>
          </p:nvPr>
        </p:nvSpPr>
        <p:spPr/>
        <p:txBody>
          <a:bodyPr/>
          <a:lstStyle/>
          <a:p>
            <a:r>
              <a:rPr lang="en-US" altLang="en-US" sz="3200">
                <a:ea typeface="ＭＳ Ｐゴシック" panose="020B0600070205080204" pitchFamily="34" charset="-128"/>
              </a:rPr>
              <a:t>Final Canny Edges</a:t>
            </a:r>
          </a:p>
        </p:txBody>
      </p:sp>
      <p:pic>
        <p:nvPicPr>
          <p:cNvPr id="147458" name="Picture 4" descr="lena">
            <a:extLst>
              <a:ext uri="{FF2B5EF4-FFF2-40B4-BE49-F238E27FC236}">
                <a16:creationId xmlns:a16="http://schemas.microsoft.com/office/drawing/2014/main" id="{3E3C46F4-D504-C04F-83C2-B1CF6D9D8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64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59" name="Picture 2" descr="C:\Documents and Settings\Derek Hoiem\My Documents\Classes\Spring10 - Computer Vision\figs\7\lena_canny.png">
            <a:extLst>
              <a:ext uri="{FF2B5EF4-FFF2-40B4-BE49-F238E27FC236}">
                <a16:creationId xmlns:a16="http://schemas.microsoft.com/office/drawing/2014/main" id="{03EE99AA-6522-7041-BBAA-62CABE7E0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6764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34929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Picture 1" descr="Screen Shot 2015-02-26 at 10.20.09 AM.png">
            <a:extLst>
              <a:ext uri="{FF2B5EF4-FFF2-40B4-BE49-F238E27FC236}">
                <a16:creationId xmlns:a16="http://schemas.microsoft.com/office/drawing/2014/main" id="{1B4ABFCB-9B54-F843-891A-501CCCC027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990600"/>
            <a:ext cx="8763000" cy="561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CFC4CDCA-3881-E64A-B4F0-F09078298179}"/>
              </a:ext>
            </a:extLst>
          </p:cNvPr>
          <p:cNvSpPr>
            <a:spLocks noGrp="1" noChangeArrowheads="1"/>
          </p:cNvSpPr>
          <p:nvPr>
            <p:ph type="title"/>
          </p:nvPr>
        </p:nvSpPr>
        <p:spPr>
          <a:xfrm>
            <a:off x="592138" y="0"/>
            <a:ext cx="7485062" cy="685800"/>
          </a:xfrm>
        </p:spPr>
        <p:txBody>
          <a:bodyPr>
            <a:normAutofit fontScale="90000"/>
          </a:bodyPr>
          <a:lstStyle/>
          <a:p>
            <a:pPr>
              <a:defRPr/>
            </a:pPr>
            <a:r>
              <a:rPr lang="en-US" dirty="0">
                <a:cs typeface="+mj-cs"/>
              </a:rPr>
              <a:t>Canny Edge Operator</a:t>
            </a:r>
          </a:p>
        </p:txBody>
      </p:sp>
    </p:spTree>
    <p:extLst>
      <p:ext uri="{BB962C8B-B14F-4D97-AF65-F5344CB8AC3E}">
        <p14:creationId xmlns:p14="http://schemas.microsoft.com/office/powerpoint/2010/main" val="10187853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2">
            <a:extLst>
              <a:ext uri="{FF2B5EF4-FFF2-40B4-BE49-F238E27FC236}">
                <a16:creationId xmlns:a16="http://schemas.microsoft.com/office/drawing/2014/main" id="{E42CD136-34DC-8445-A059-2F49E1EFDC56}"/>
              </a:ext>
            </a:extLst>
          </p:cNvPr>
          <p:cNvSpPr>
            <a:spLocks noGrp="1" noChangeArrowheads="1"/>
          </p:cNvSpPr>
          <p:nvPr>
            <p:ph type="title"/>
          </p:nvPr>
        </p:nvSpPr>
        <p:spPr>
          <a:xfrm>
            <a:off x="685800" y="76200"/>
            <a:ext cx="8229600" cy="838200"/>
          </a:xfrm>
        </p:spPr>
        <p:txBody>
          <a:bodyPr>
            <a:normAutofit fontScale="90000"/>
          </a:bodyPr>
          <a:lstStyle/>
          <a:p>
            <a:r>
              <a:rPr lang="en-US" altLang="en-US">
                <a:ea typeface="ＭＳ Ｐゴシック" panose="020B0600070205080204" pitchFamily="34" charset="-128"/>
              </a:rPr>
              <a:t>Effect of </a:t>
            </a:r>
            <a:r>
              <a:rPr lang="en-US" altLang="en-US">
                <a:ea typeface="ＭＳ Ｐゴシック" panose="020B0600070205080204" pitchFamily="34" charset="-128"/>
                <a:sym typeface="Symbol" pitchFamily="2" charset="2"/>
              </a:rPr>
              <a:t> (</a:t>
            </a:r>
            <a:r>
              <a:rPr lang="en-US" altLang="en-US">
                <a:ea typeface="ＭＳ Ｐゴシック" panose="020B0600070205080204" pitchFamily="34" charset="-128"/>
              </a:rPr>
              <a:t>Gaussian kernel spread/size)</a:t>
            </a:r>
          </a:p>
        </p:txBody>
      </p:sp>
      <p:pic>
        <p:nvPicPr>
          <p:cNvPr id="150530" name="Picture 4" descr="cln1can4">
            <a:extLst>
              <a:ext uri="{FF2B5EF4-FFF2-40B4-BE49-F238E27FC236}">
                <a16:creationId xmlns:a16="http://schemas.microsoft.com/office/drawing/2014/main" id="{B55EAB3E-C70A-5A41-B413-0BCE15BA3D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385888"/>
            <a:ext cx="2925763"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1" name="Picture 5" descr="cln1can1">
            <a:extLst>
              <a:ext uri="{FF2B5EF4-FFF2-40B4-BE49-F238E27FC236}">
                <a16:creationId xmlns:a16="http://schemas.microsoft.com/office/drawing/2014/main" id="{3F1C1475-2901-1E43-8707-D5E2596FEE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913" y="1371600"/>
            <a:ext cx="2925762"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2" name="Picture 6" descr="cln1">
            <a:extLst>
              <a:ext uri="{FF2B5EF4-FFF2-40B4-BE49-F238E27FC236}">
                <a16:creationId xmlns:a16="http://schemas.microsoft.com/office/drawing/2014/main" id="{BC188B59-C721-8943-BB6D-83E5C03913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1385888"/>
            <a:ext cx="2925763"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3" name="Text Box 7">
            <a:extLst>
              <a:ext uri="{FF2B5EF4-FFF2-40B4-BE49-F238E27FC236}">
                <a16:creationId xmlns:a16="http://schemas.microsoft.com/office/drawing/2014/main" id="{BA339BC6-1203-0C4E-9648-E942A908A8A3}"/>
              </a:ext>
            </a:extLst>
          </p:cNvPr>
          <p:cNvSpPr txBox="1">
            <a:spLocks noChangeArrowheads="1"/>
          </p:cNvSpPr>
          <p:nvPr/>
        </p:nvSpPr>
        <p:spPr bwMode="auto">
          <a:xfrm>
            <a:off x="3429000" y="4368800"/>
            <a:ext cx="1511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t>Canny with </a:t>
            </a:r>
          </a:p>
        </p:txBody>
      </p:sp>
      <p:pic>
        <p:nvPicPr>
          <p:cNvPr id="150534" name="Picture 8" descr="Edittex">
            <a:extLst>
              <a:ext uri="{FF2B5EF4-FFF2-40B4-BE49-F238E27FC236}">
                <a16:creationId xmlns:a16="http://schemas.microsoft.com/office/drawing/2014/main" id="{722E20F9-9DC7-284E-B5BC-0871227CA9B8}"/>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4926013" y="4433888"/>
            <a:ext cx="86518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5" name="Text Box 9">
            <a:extLst>
              <a:ext uri="{FF2B5EF4-FFF2-40B4-BE49-F238E27FC236}">
                <a16:creationId xmlns:a16="http://schemas.microsoft.com/office/drawing/2014/main" id="{E4BE7248-32D0-B34F-A4F7-99908D0D4041}"/>
              </a:ext>
            </a:extLst>
          </p:cNvPr>
          <p:cNvSpPr txBox="1">
            <a:spLocks noChangeArrowheads="1"/>
          </p:cNvSpPr>
          <p:nvPr/>
        </p:nvSpPr>
        <p:spPr bwMode="auto">
          <a:xfrm>
            <a:off x="6400800" y="4357688"/>
            <a:ext cx="1511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t>Canny with </a:t>
            </a:r>
          </a:p>
        </p:txBody>
      </p:sp>
      <p:pic>
        <p:nvPicPr>
          <p:cNvPr id="150536" name="Picture 10" descr="Edittex">
            <a:extLst>
              <a:ext uri="{FF2B5EF4-FFF2-40B4-BE49-F238E27FC236}">
                <a16:creationId xmlns:a16="http://schemas.microsoft.com/office/drawing/2014/main" id="{529708BD-4EC0-1C48-97AB-F7F8B5D20B7C}"/>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7889875" y="4418013"/>
            <a:ext cx="88106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7" name="Text Box 11">
            <a:extLst>
              <a:ext uri="{FF2B5EF4-FFF2-40B4-BE49-F238E27FC236}">
                <a16:creationId xmlns:a16="http://schemas.microsoft.com/office/drawing/2014/main" id="{8AB292E3-838E-8348-B262-78DB4204EE3A}"/>
              </a:ext>
            </a:extLst>
          </p:cNvPr>
          <p:cNvSpPr txBox="1">
            <a:spLocks noChangeArrowheads="1"/>
          </p:cNvSpPr>
          <p:nvPr/>
        </p:nvSpPr>
        <p:spPr bwMode="auto">
          <a:xfrm>
            <a:off x="838200" y="4357688"/>
            <a:ext cx="1074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t>original </a:t>
            </a:r>
          </a:p>
        </p:txBody>
      </p:sp>
      <p:sp>
        <p:nvSpPr>
          <p:cNvPr id="150538" name="Rectangle 12">
            <a:extLst>
              <a:ext uri="{FF2B5EF4-FFF2-40B4-BE49-F238E27FC236}">
                <a16:creationId xmlns:a16="http://schemas.microsoft.com/office/drawing/2014/main" id="{678EDB7D-EA53-A34C-97C0-2FCFAF32C587}"/>
              </a:ext>
            </a:extLst>
          </p:cNvPr>
          <p:cNvSpPr>
            <a:spLocks noChangeArrowheads="1"/>
          </p:cNvSpPr>
          <p:nvPr/>
        </p:nvSpPr>
        <p:spPr bwMode="auto">
          <a:xfrm>
            <a:off x="685800" y="5257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20000"/>
              </a:spcBef>
            </a:pPr>
            <a:r>
              <a:rPr lang="en-US" altLang="en-US" sz="2800"/>
              <a:t>The choice of </a:t>
            </a:r>
            <a:r>
              <a:rPr lang="en-US" altLang="en-US" sz="2800">
                <a:sym typeface="Symbol" pitchFamily="2" charset="2"/>
              </a:rPr>
              <a:t></a:t>
            </a:r>
            <a:r>
              <a:rPr lang="en-US" altLang="en-US" sz="2800"/>
              <a:t> depends on desired behavior</a:t>
            </a:r>
          </a:p>
          <a:p>
            <a:pPr lvl="1" eaLnBrk="1" hangingPunct="1">
              <a:spcBef>
                <a:spcPct val="20000"/>
              </a:spcBef>
              <a:buFontTx/>
              <a:buChar char="•"/>
            </a:pPr>
            <a:r>
              <a:rPr lang="en-US" altLang="en-US" sz="2000"/>
              <a:t>large </a:t>
            </a:r>
            <a:r>
              <a:rPr lang="en-US" altLang="en-US" sz="2000">
                <a:sym typeface="Symbol" pitchFamily="2" charset="2"/>
              </a:rPr>
              <a:t></a:t>
            </a:r>
            <a:r>
              <a:rPr lang="en-US" altLang="en-US" sz="2000"/>
              <a:t> detects large scale edges</a:t>
            </a:r>
          </a:p>
          <a:p>
            <a:pPr lvl="1" eaLnBrk="1" hangingPunct="1">
              <a:spcBef>
                <a:spcPct val="20000"/>
              </a:spcBef>
              <a:buFontTx/>
              <a:buChar char="•"/>
            </a:pPr>
            <a:r>
              <a:rPr lang="en-US" altLang="en-US" sz="2000"/>
              <a:t>small </a:t>
            </a:r>
            <a:r>
              <a:rPr lang="en-US" altLang="en-US" sz="2000">
                <a:sym typeface="Symbol" pitchFamily="2" charset="2"/>
              </a:rPr>
              <a:t></a:t>
            </a:r>
            <a:r>
              <a:rPr lang="en-US" altLang="en-US" sz="2000"/>
              <a:t> detects fine features</a:t>
            </a:r>
          </a:p>
        </p:txBody>
      </p:sp>
      <p:sp>
        <p:nvSpPr>
          <p:cNvPr id="150539" name="Text Box 16">
            <a:extLst>
              <a:ext uri="{FF2B5EF4-FFF2-40B4-BE49-F238E27FC236}">
                <a16:creationId xmlns:a16="http://schemas.microsoft.com/office/drawing/2014/main" id="{806544ED-6FFA-8E45-83A3-7C0DCF15E0C9}"/>
              </a:ext>
            </a:extLst>
          </p:cNvPr>
          <p:cNvSpPr txBox="1">
            <a:spLocks noChangeArrowheads="1"/>
          </p:cNvSpPr>
          <p:nvPr/>
        </p:nvSpPr>
        <p:spPr bwMode="auto">
          <a:xfrm>
            <a:off x="7546975" y="6553200"/>
            <a:ext cx="1457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a:t>Source: S. Seitz</a:t>
            </a:r>
          </a:p>
        </p:txBody>
      </p:sp>
    </p:spTree>
    <p:extLst>
      <p:ext uri="{BB962C8B-B14F-4D97-AF65-F5344CB8AC3E}">
        <p14:creationId xmlns:p14="http://schemas.microsoft.com/office/powerpoint/2010/main" val="32831257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Title 1">
            <a:extLst>
              <a:ext uri="{FF2B5EF4-FFF2-40B4-BE49-F238E27FC236}">
                <a16:creationId xmlns:a16="http://schemas.microsoft.com/office/drawing/2014/main" id="{90A8F8BC-E597-904D-820D-24FE58EA9D49}"/>
              </a:ext>
            </a:extLst>
          </p:cNvPr>
          <p:cNvSpPr>
            <a:spLocks noGrp="1"/>
          </p:cNvSpPr>
          <p:nvPr>
            <p:ph type="title"/>
          </p:nvPr>
        </p:nvSpPr>
        <p:spPr/>
        <p:txBody>
          <a:bodyPr/>
          <a:lstStyle/>
          <a:p>
            <a:r>
              <a:rPr lang="en-US" altLang="en-US">
                <a:ea typeface="ＭＳ Ｐゴシック" panose="020B0600070205080204" pitchFamily="34" charset="-128"/>
              </a:rPr>
              <a:t>Canny detection with Python</a:t>
            </a:r>
          </a:p>
        </p:txBody>
      </p:sp>
      <p:sp>
        <p:nvSpPr>
          <p:cNvPr id="4" name="TextBox 3">
            <a:extLst>
              <a:ext uri="{FF2B5EF4-FFF2-40B4-BE49-F238E27FC236}">
                <a16:creationId xmlns:a16="http://schemas.microsoft.com/office/drawing/2014/main" id="{9DB5DBE6-6703-4845-8D8D-BD8FCC52FC5D}"/>
              </a:ext>
            </a:extLst>
          </p:cNvPr>
          <p:cNvSpPr txBox="1"/>
          <p:nvPr/>
        </p:nvSpPr>
        <p:spPr>
          <a:xfrm>
            <a:off x="304800" y="1905000"/>
            <a:ext cx="8135938" cy="3786188"/>
          </a:xfrm>
          <a:prstGeom prst="rect">
            <a:avLst/>
          </a:prstGeom>
          <a:noFill/>
        </p:spPr>
        <p:txBody>
          <a:bodyPr wrap="none">
            <a:spAutoFit/>
          </a:bodyPr>
          <a:lstStyle/>
          <a:p>
            <a:pPr marL="457200" indent="-457200">
              <a:buFontTx/>
              <a:buAutoNum type="arabicPeriod"/>
              <a:defRPr/>
            </a:pPr>
            <a:r>
              <a:rPr lang="en-US" sz="2400" dirty="0">
                <a:latin typeface="Arial" charset="0"/>
                <a:ea typeface="ＭＳ Ｐゴシック" charset="0"/>
                <a:cs typeface="ＭＳ Ｐゴシック" charset="0"/>
              </a:rPr>
              <a:t>Read in an image and  filter with a Gaussian filter. </a:t>
            </a:r>
          </a:p>
          <a:p>
            <a:pPr marL="457200" indent="-457200">
              <a:buFontTx/>
              <a:buAutoNum type="arabicPeriod"/>
              <a:defRPr/>
            </a:pPr>
            <a:r>
              <a:rPr lang="en-US" sz="2400" dirty="0">
                <a:latin typeface="Arial" charset="0"/>
                <a:ea typeface="ＭＳ Ｐゴシック" charset="0"/>
                <a:cs typeface="ＭＳ Ｐゴシック" charset="0"/>
              </a:rPr>
              <a:t>Apply </a:t>
            </a:r>
            <a:r>
              <a:rPr lang="en-US" sz="2400" dirty="0" err="1">
                <a:latin typeface="Arial" charset="0"/>
                <a:ea typeface="ＭＳ Ｐゴシック" charset="0"/>
                <a:cs typeface="ＭＳ Ｐゴシック" charset="0"/>
              </a:rPr>
              <a:t>sobel</a:t>
            </a:r>
            <a:r>
              <a:rPr lang="en-US" sz="2400" dirty="0">
                <a:latin typeface="Arial" charset="0"/>
                <a:ea typeface="ＭＳ Ｐゴシック" charset="0"/>
                <a:cs typeface="ＭＳ Ｐゴシック" charset="0"/>
              </a:rPr>
              <a:t> filter to x and y direction.</a:t>
            </a:r>
          </a:p>
          <a:p>
            <a:pPr marL="457200" indent="-457200">
              <a:buFontTx/>
              <a:buAutoNum type="arabicPeriod"/>
              <a:defRPr/>
            </a:pPr>
            <a:r>
              <a:rPr lang="en-US" sz="2400" dirty="0">
                <a:latin typeface="Arial" charset="0"/>
                <a:ea typeface="ＭＳ Ｐゴシック" charset="0"/>
                <a:cs typeface="ＭＳ Ｐゴシック" charset="0"/>
              </a:rPr>
              <a:t>Computer gradients magnitudes and orientation.</a:t>
            </a:r>
          </a:p>
          <a:p>
            <a:pPr marL="457200" indent="-457200">
              <a:buFontTx/>
              <a:buAutoNum type="arabicPeriod"/>
              <a:defRPr/>
            </a:pPr>
            <a:r>
              <a:rPr lang="en-US" sz="2400" dirty="0">
                <a:latin typeface="Arial" charset="0"/>
                <a:ea typeface="ＭＳ Ｐゴシック" charset="0"/>
                <a:cs typeface="ＭＳ Ｐゴシック" charset="0"/>
              </a:rPr>
              <a:t>Performing non-maximum suppression upper threshold</a:t>
            </a:r>
          </a:p>
          <a:p>
            <a:pPr marL="457200" indent="-457200">
              <a:buFontTx/>
              <a:buAutoNum type="arabicPeriod"/>
              <a:defRPr/>
            </a:pPr>
            <a:r>
              <a:rPr lang="en-US" sz="2400" dirty="0">
                <a:latin typeface="Arial" charset="0"/>
                <a:ea typeface="ＭＳ Ｐゴシック" charset="0"/>
                <a:cs typeface="ＭＳ Ｐゴシック" charset="0"/>
              </a:rPr>
              <a:t>Perform threading ad labeling edge maps. </a:t>
            </a:r>
          </a:p>
          <a:p>
            <a:pPr>
              <a:defRPr/>
            </a:pPr>
            <a:endParaRPr lang="en-US" sz="2400" dirty="0">
              <a:latin typeface="Arial" charset="0"/>
              <a:ea typeface="ＭＳ Ｐゴシック" charset="0"/>
              <a:cs typeface="ＭＳ Ｐゴシック" charset="0"/>
            </a:endParaRPr>
          </a:p>
          <a:p>
            <a:pPr marL="457200" indent="-457200">
              <a:buFontTx/>
              <a:buAutoNum type="arabicPeriod"/>
              <a:defRPr/>
            </a:pPr>
            <a:r>
              <a:rPr lang="en-US" sz="2400" dirty="0">
                <a:latin typeface="Arial" charset="0"/>
                <a:ea typeface="ＭＳ Ｐゴシック" charset="0"/>
                <a:cs typeface="ＭＳ Ｐゴシック" charset="0"/>
              </a:rPr>
              <a:t>Compare your result with :</a:t>
            </a:r>
          </a:p>
          <a:p>
            <a:pPr marL="457200" indent="-457200">
              <a:buFontTx/>
              <a:buAutoNum type="arabicPeriod"/>
              <a:defRPr/>
            </a:pPr>
            <a:endParaRPr lang="en-US" sz="2400" dirty="0">
              <a:latin typeface="Arial" charset="0"/>
              <a:ea typeface="ＭＳ Ｐゴシック" charset="0"/>
              <a:cs typeface="ＭＳ Ｐゴシック" charset="0"/>
            </a:endParaRPr>
          </a:p>
          <a:p>
            <a:pPr>
              <a:defRPr/>
            </a:pPr>
            <a:r>
              <a:rPr lang="en-US" sz="2400" dirty="0">
                <a:latin typeface="Arial" charset="0"/>
                <a:ea typeface="ＭＳ Ｐゴシック" charset="0"/>
                <a:cs typeface="ＭＳ Ｐゴシック" charset="0"/>
              </a:rPr>
              <a:t>      cv2.Canny2()</a:t>
            </a:r>
          </a:p>
          <a:p>
            <a:pPr>
              <a:defRPr/>
            </a:pPr>
            <a:r>
              <a:rPr lang="en-US" sz="2400" dirty="0">
                <a:latin typeface="Arial" charset="0"/>
                <a:ea typeface="ＭＳ Ｐゴシック" charset="0"/>
                <a:cs typeface="ＭＳ Ｐゴシック" charset="0"/>
              </a:rPr>
              <a:t> </a:t>
            </a:r>
          </a:p>
        </p:txBody>
      </p:sp>
      <p:sp>
        <p:nvSpPr>
          <p:cNvPr id="173059" name="Rectangle 4">
            <a:extLst>
              <a:ext uri="{FF2B5EF4-FFF2-40B4-BE49-F238E27FC236}">
                <a16:creationId xmlns:a16="http://schemas.microsoft.com/office/drawing/2014/main" id="{A40D587A-C61F-9542-BAC3-718FB66FFDE7}"/>
              </a:ext>
            </a:extLst>
          </p:cNvPr>
          <p:cNvSpPr>
            <a:spLocks noChangeArrowheads="1"/>
          </p:cNvSpPr>
          <p:nvPr/>
        </p:nvSpPr>
        <p:spPr bwMode="auto">
          <a:xfrm>
            <a:off x="533400" y="5715000"/>
            <a:ext cx="6705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hlinkClick r:id="rId2"/>
              </a:rPr>
              <a:t>http://dasl.unlv.edu/daslDrexel/alumni/bGreen/www.pages.drexel.edu/_weg22/can_tut.html</a:t>
            </a:r>
            <a:endParaRPr lang="en-US" altLang="en-US" sz="1800"/>
          </a:p>
          <a:p>
            <a:pPr eaLnBrk="1" hangingPunct="1"/>
            <a:endParaRPr lang="en-US" altLang="en-US" sz="1800"/>
          </a:p>
        </p:txBody>
      </p:sp>
    </p:spTree>
    <p:extLst>
      <p:ext uri="{BB962C8B-B14F-4D97-AF65-F5344CB8AC3E}">
        <p14:creationId xmlns:p14="http://schemas.microsoft.com/office/powerpoint/2010/main" val="16070949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Title 1">
            <a:extLst>
              <a:ext uri="{FF2B5EF4-FFF2-40B4-BE49-F238E27FC236}">
                <a16:creationId xmlns:a16="http://schemas.microsoft.com/office/drawing/2014/main" id="{207E6422-98DD-EB40-BBD2-AAA9E3F94994}"/>
              </a:ext>
            </a:extLst>
          </p:cNvPr>
          <p:cNvSpPr>
            <a:spLocks noGrp="1"/>
          </p:cNvSpPr>
          <p:nvPr>
            <p:ph type="title"/>
          </p:nvPr>
        </p:nvSpPr>
        <p:spPr/>
        <p:txBody>
          <a:bodyPr/>
          <a:lstStyle/>
          <a:p>
            <a:r>
              <a:rPr lang="en-US" altLang="en-US">
                <a:ea typeface="ＭＳ Ｐゴシック" panose="020B0600070205080204" pitchFamily="34" charset="-128"/>
              </a:rPr>
              <a:t>Take-home reading</a:t>
            </a:r>
          </a:p>
        </p:txBody>
      </p:sp>
      <p:sp>
        <p:nvSpPr>
          <p:cNvPr id="3" name="Rectangle 3">
            <a:extLst>
              <a:ext uri="{FF2B5EF4-FFF2-40B4-BE49-F238E27FC236}">
                <a16:creationId xmlns:a16="http://schemas.microsoft.com/office/drawing/2014/main" id="{79D8B962-F05F-1D42-AFF2-E55A699AEE6D}"/>
              </a:ext>
            </a:extLst>
          </p:cNvPr>
          <p:cNvSpPr txBox="1">
            <a:spLocks noChangeArrowheads="1"/>
          </p:cNvSpPr>
          <p:nvPr/>
        </p:nvSpPr>
        <p:spPr>
          <a:xfrm>
            <a:off x="701675" y="1201738"/>
            <a:ext cx="7772400" cy="4114800"/>
          </a:xfrm>
          <a:prstGeom prst="rect">
            <a:avLst/>
          </a:prstGeom>
        </p:spPr>
        <p:txBody>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err="1"/>
              <a:t>Szeliski</a:t>
            </a:r>
            <a:r>
              <a:rPr lang="en-US" dirty="0"/>
              <a:t> Chapter 4.2 Edges</a:t>
            </a:r>
          </a:p>
          <a:p>
            <a:pPr>
              <a:defRPr/>
            </a:pPr>
            <a:r>
              <a:rPr lang="en-US" dirty="0"/>
              <a:t>A very good introduction of Canny edge detection:</a:t>
            </a:r>
          </a:p>
          <a:p>
            <a:pPr>
              <a:defRPr/>
            </a:pPr>
            <a:r>
              <a:rPr lang="en-US" dirty="0">
                <a:hlinkClick r:id="rId2"/>
              </a:rPr>
              <a:t>http://www.classes.cs.uchicago.edu/archive/2005/fall/35040-1/edges.pdf</a:t>
            </a:r>
            <a:endParaRPr lang="en-US" dirty="0"/>
          </a:p>
          <a:p>
            <a:pPr marL="0" indent="0">
              <a:buFont typeface="Arial" charset="0"/>
              <a:buNone/>
              <a:defRPr/>
            </a:pPr>
            <a:endParaRPr lang="en-US" dirty="0"/>
          </a:p>
          <a:p>
            <a:pPr>
              <a:defRPr/>
            </a:pPr>
            <a:r>
              <a:rPr lang="en-US" dirty="0"/>
              <a:t>A </a:t>
            </a:r>
            <a:r>
              <a:rPr lang="en-US" dirty="0" err="1"/>
              <a:t>youtube</a:t>
            </a:r>
            <a:r>
              <a:rPr lang="en-US" dirty="0"/>
              <a:t> video is also helpful:</a:t>
            </a:r>
          </a:p>
          <a:p>
            <a:pPr>
              <a:defRPr/>
            </a:pPr>
            <a:r>
              <a:rPr lang="en-US" dirty="0">
                <a:hlinkClick r:id="rId3"/>
              </a:rPr>
              <a:t>https://www.youtube.com/watch?v=-Z3kr26Eci4</a:t>
            </a:r>
            <a:endParaRPr lang="en-US" dirty="0"/>
          </a:p>
          <a:p>
            <a:pPr marL="0" indent="0">
              <a:buFont typeface="Arial" charset="0"/>
              <a:buNone/>
              <a:defRPr/>
            </a:pPr>
            <a:endParaRPr lang="en-US" dirty="0"/>
          </a:p>
          <a:p>
            <a:pPr>
              <a:defRPr/>
            </a:pPr>
            <a:endParaRPr lang="en-US" b="1" dirty="0"/>
          </a:p>
        </p:txBody>
      </p:sp>
    </p:spTree>
    <p:extLst>
      <p:ext uri="{BB962C8B-B14F-4D97-AF65-F5344CB8AC3E}">
        <p14:creationId xmlns:p14="http://schemas.microsoft.com/office/powerpoint/2010/main" val="34797684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class</a:t>
            </a:r>
          </a:p>
        </p:txBody>
      </p:sp>
      <p:sp>
        <p:nvSpPr>
          <p:cNvPr id="3" name="Content Placeholder 2"/>
          <p:cNvSpPr>
            <a:spLocks noGrp="1"/>
          </p:cNvSpPr>
          <p:nvPr>
            <p:ph idx="1"/>
          </p:nvPr>
        </p:nvSpPr>
        <p:spPr/>
        <p:txBody>
          <a:bodyPr>
            <a:normAutofit fontScale="92500" lnSpcReduction="10000"/>
          </a:bodyPr>
          <a:lstStyle/>
          <a:p>
            <a:r>
              <a:rPr lang="en-US" dirty="0" err="1">
                <a:effectLst/>
              </a:rPr>
              <a:t>Laplacian</a:t>
            </a:r>
            <a:r>
              <a:rPr lang="en-US" dirty="0">
                <a:effectLst/>
              </a:rPr>
              <a:t> of Gaussian</a:t>
            </a:r>
          </a:p>
          <a:p>
            <a:r>
              <a:rPr lang="en-US" dirty="0"/>
              <a:t>Steerable filter</a:t>
            </a:r>
            <a:endParaRPr lang="en-US" dirty="0">
              <a:effectLst/>
            </a:endParaRPr>
          </a:p>
          <a:p>
            <a:r>
              <a:rPr lang="en-US" dirty="0"/>
              <a:t>Fourier transform</a:t>
            </a:r>
          </a:p>
          <a:p>
            <a:pPr marL="0" indent="0">
              <a:buNone/>
            </a:pPr>
            <a:endParaRPr lang="en-US" dirty="0"/>
          </a:p>
          <a:p>
            <a:r>
              <a:rPr lang="en-US" dirty="0"/>
              <a:t>Reading: Chapter 3.1-3.3!  Very important to keep up the reading. </a:t>
            </a:r>
          </a:p>
          <a:p>
            <a:endParaRPr lang="en-US" dirty="0"/>
          </a:p>
          <a:p>
            <a:r>
              <a:rPr lang="en-US" dirty="0"/>
              <a:t>You should have read Chapter 1. Skip Chapter 2 since we haven’t covered it. </a:t>
            </a:r>
          </a:p>
        </p:txBody>
      </p:sp>
    </p:spTree>
    <p:extLst>
      <p:ext uri="{BB962C8B-B14F-4D97-AF65-F5344CB8AC3E}">
        <p14:creationId xmlns:p14="http://schemas.microsoft.com/office/powerpoint/2010/main" val="1210245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2546" y="1417638"/>
            <a:ext cx="6950057" cy="461665"/>
          </a:xfrm>
          <a:prstGeom prst="rect">
            <a:avLst/>
          </a:prstGeom>
          <a:noFill/>
        </p:spPr>
        <p:txBody>
          <a:bodyPr wrap="square" rtlCol="0">
            <a:spAutoFit/>
          </a:bodyPr>
          <a:lstStyle/>
          <a:p>
            <a:r>
              <a:rPr lang="en-US" sz="2400" dirty="0"/>
              <a:t>How do we compute normalized CDF of pixel 62?</a:t>
            </a:r>
          </a:p>
        </p:txBody>
      </p:sp>
      <p:sp>
        <p:nvSpPr>
          <p:cNvPr id="7" name="Title 1"/>
          <p:cNvSpPr>
            <a:spLocks noGrp="1"/>
          </p:cNvSpPr>
          <p:nvPr>
            <p:ph type="title"/>
          </p:nvPr>
        </p:nvSpPr>
        <p:spPr>
          <a:xfrm>
            <a:off x="457200" y="274638"/>
            <a:ext cx="8229600" cy="1143000"/>
          </a:xfrm>
        </p:spPr>
        <p:txBody>
          <a:bodyPr/>
          <a:lstStyle/>
          <a:p>
            <a:r>
              <a:rPr lang="en-US" dirty="0"/>
              <a:t>Quiz: </a:t>
            </a:r>
          </a:p>
        </p:txBody>
      </p:sp>
      <p:graphicFrame>
        <p:nvGraphicFramePr>
          <p:cNvPr id="8" name="Table 7"/>
          <p:cNvGraphicFramePr>
            <a:graphicFrameLocks noGrp="1"/>
          </p:cNvGraphicFramePr>
          <p:nvPr>
            <p:extLst>
              <p:ext uri="{D42A27DB-BD31-4B8C-83A1-F6EECF244321}">
                <p14:modId xmlns:p14="http://schemas.microsoft.com/office/powerpoint/2010/main" val="2271929648"/>
              </p:ext>
            </p:extLst>
          </p:nvPr>
        </p:nvGraphicFramePr>
        <p:xfrm>
          <a:off x="1109870" y="2464616"/>
          <a:ext cx="4191276" cy="3657600"/>
        </p:xfrm>
        <a:graphic>
          <a:graphicData uri="http://schemas.openxmlformats.org/drawingml/2006/table">
            <a:tbl>
              <a:tblPr firstRow="1" bandRow="1">
                <a:tableStyleId>{2D5ABB26-0587-4C30-8999-92F81FD0307C}</a:tableStyleId>
              </a:tblPr>
              <a:tblGrid>
                <a:gridCol w="1397092">
                  <a:extLst>
                    <a:ext uri="{9D8B030D-6E8A-4147-A177-3AD203B41FA5}">
                      <a16:colId xmlns:a16="http://schemas.microsoft.com/office/drawing/2014/main" val="20000"/>
                    </a:ext>
                  </a:extLst>
                </a:gridCol>
                <a:gridCol w="1397092">
                  <a:extLst>
                    <a:ext uri="{9D8B030D-6E8A-4147-A177-3AD203B41FA5}">
                      <a16:colId xmlns:a16="http://schemas.microsoft.com/office/drawing/2014/main" val="20001"/>
                    </a:ext>
                  </a:extLst>
                </a:gridCol>
                <a:gridCol w="1397092">
                  <a:extLst>
                    <a:ext uri="{9D8B030D-6E8A-4147-A177-3AD203B41FA5}">
                      <a16:colId xmlns:a16="http://schemas.microsoft.com/office/drawing/2014/main" val="20002"/>
                    </a:ext>
                  </a:extLst>
                </a:gridCol>
              </a:tblGrid>
              <a:tr h="334847">
                <a:tc>
                  <a:txBody>
                    <a:bodyPr/>
                    <a:lstStyle/>
                    <a:p>
                      <a:r>
                        <a:rPr lang="en-US" dirty="0"/>
                        <a:t>Value</a:t>
                      </a:r>
                    </a:p>
                  </a:txBody>
                  <a:tcPr/>
                </a:tc>
                <a:tc>
                  <a:txBody>
                    <a:bodyPr/>
                    <a:lstStyle/>
                    <a:p>
                      <a:r>
                        <a:rPr lang="en-US" dirty="0" err="1"/>
                        <a:t>cdf</a:t>
                      </a:r>
                      <a:endParaRPr lang="en-US" dirty="0"/>
                    </a:p>
                  </a:txBody>
                  <a:tcPr/>
                </a:tc>
                <a:tc>
                  <a:txBody>
                    <a:bodyPr/>
                    <a:lstStyle/>
                    <a:p>
                      <a:r>
                        <a:rPr lang="en-US" dirty="0"/>
                        <a:t> scaled </a:t>
                      </a:r>
                      <a:r>
                        <a:rPr lang="en-US" dirty="0" err="1"/>
                        <a:t>cdf</a:t>
                      </a:r>
                      <a:endParaRPr lang="en-US" dirty="0"/>
                    </a:p>
                  </a:txBody>
                  <a:tcPr/>
                </a:tc>
                <a:extLst>
                  <a:ext uri="{0D108BD9-81ED-4DB2-BD59-A6C34878D82A}">
                    <a16:rowId xmlns:a16="http://schemas.microsoft.com/office/drawing/2014/main" val="10000"/>
                  </a:ext>
                </a:extLst>
              </a:tr>
              <a:tr h="334847">
                <a:tc>
                  <a:txBody>
                    <a:bodyPr/>
                    <a:lstStyle/>
                    <a:p>
                      <a:r>
                        <a:rPr lang="en-US" dirty="0"/>
                        <a:t>52</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1"/>
                  </a:ext>
                </a:extLst>
              </a:tr>
              <a:tr h="334847">
                <a:tc>
                  <a:txBody>
                    <a:bodyPr/>
                    <a:lstStyle/>
                    <a:p>
                      <a:r>
                        <a:rPr lang="en-US" dirty="0"/>
                        <a:t>55</a:t>
                      </a:r>
                    </a:p>
                  </a:txBody>
                  <a:tcPr/>
                </a:tc>
                <a:tc>
                  <a:txBody>
                    <a:bodyPr/>
                    <a:lstStyle/>
                    <a:p>
                      <a:r>
                        <a:rPr lang="en-US" dirty="0"/>
                        <a:t>4</a:t>
                      </a:r>
                    </a:p>
                  </a:txBody>
                  <a:tcPr/>
                </a:tc>
                <a:tc>
                  <a:txBody>
                    <a:bodyPr/>
                    <a:lstStyle/>
                    <a:p>
                      <a:endParaRPr lang="en-US" dirty="0"/>
                    </a:p>
                  </a:txBody>
                  <a:tcPr/>
                </a:tc>
                <a:extLst>
                  <a:ext uri="{0D108BD9-81ED-4DB2-BD59-A6C34878D82A}">
                    <a16:rowId xmlns:a16="http://schemas.microsoft.com/office/drawing/2014/main" val="10002"/>
                  </a:ext>
                </a:extLst>
              </a:tr>
              <a:tr h="334847">
                <a:tc>
                  <a:txBody>
                    <a:bodyPr/>
                    <a:lstStyle/>
                    <a:p>
                      <a:r>
                        <a:rPr lang="en-US" dirty="0"/>
                        <a:t>58</a:t>
                      </a:r>
                    </a:p>
                  </a:txBody>
                  <a:tcPr/>
                </a:tc>
                <a:tc>
                  <a:txBody>
                    <a:bodyPr/>
                    <a:lstStyle/>
                    <a:p>
                      <a:r>
                        <a:rPr lang="en-US" dirty="0"/>
                        <a:t>6</a:t>
                      </a:r>
                    </a:p>
                  </a:txBody>
                  <a:tcPr/>
                </a:tc>
                <a:tc>
                  <a:txBody>
                    <a:bodyPr/>
                    <a:lstStyle/>
                    <a:p>
                      <a:endParaRPr lang="en-US" dirty="0"/>
                    </a:p>
                  </a:txBody>
                  <a:tcPr/>
                </a:tc>
                <a:extLst>
                  <a:ext uri="{0D108BD9-81ED-4DB2-BD59-A6C34878D82A}">
                    <a16:rowId xmlns:a16="http://schemas.microsoft.com/office/drawing/2014/main" val="10003"/>
                  </a:ext>
                </a:extLst>
              </a:tr>
              <a:tr h="334847">
                <a:tc>
                  <a:txBody>
                    <a:bodyPr/>
                    <a:lstStyle/>
                    <a:p>
                      <a:r>
                        <a:rPr lang="en-US" dirty="0"/>
                        <a:t>59</a:t>
                      </a:r>
                    </a:p>
                  </a:txBody>
                  <a:tcPr/>
                </a:tc>
                <a:tc>
                  <a:txBody>
                    <a:bodyPr/>
                    <a:lstStyle/>
                    <a:p>
                      <a:r>
                        <a:rPr lang="en-US" dirty="0"/>
                        <a:t>9</a:t>
                      </a:r>
                    </a:p>
                  </a:txBody>
                  <a:tcPr/>
                </a:tc>
                <a:tc>
                  <a:txBody>
                    <a:bodyPr/>
                    <a:lstStyle/>
                    <a:p>
                      <a:endParaRPr lang="en-US" dirty="0"/>
                    </a:p>
                  </a:txBody>
                  <a:tcPr/>
                </a:tc>
                <a:extLst>
                  <a:ext uri="{0D108BD9-81ED-4DB2-BD59-A6C34878D82A}">
                    <a16:rowId xmlns:a16="http://schemas.microsoft.com/office/drawing/2014/main" val="10004"/>
                  </a:ext>
                </a:extLst>
              </a:tr>
              <a:tr h="334847">
                <a:tc>
                  <a:txBody>
                    <a:bodyPr/>
                    <a:lstStyle/>
                    <a:p>
                      <a:r>
                        <a:rPr lang="en-US" dirty="0"/>
                        <a:t>60</a:t>
                      </a:r>
                    </a:p>
                  </a:txBody>
                  <a:tcPr/>
                </a:tc>
                <a:tc>
                  <a:txBody>
                    <a:bodyPr/>
                    <a:lstStyle/>
                    <a:p>
                      <a:r>
                        <a:rPr lang="en-US" dirty="0"/>
                        <a:t>10</a:t>
                      </a:r>
                    </a:p>
                  </a:txBody>
                  <a:tcPr/>
                </a:tc>
                <a:tc>
                  <a:txBody>
                    <a:bodyPr/>
                    <a:lstStyle/>
                    <a:p>
                      <a:endParaRPr lang="en-US" dirty="0"/>
                    </a:p>
                  </a:txBody>
                  <a:tcPr/>
                </a:tc>
                <a:extLst>
                  <a:ext uri="{0D108BD9-81ED-4DB2-BD59-A6C34878D82A}">
                    <a16:rowId xmlns:a16="http://schemas.microsoft.com/office/drawing/2014/main" val="10005"/>
                  </a:ext>
                </a:extLst>
              </a:tr>
              <a:tr h="334847">
                <a:tc>
                  <a:txBody>
                    <a:bodyPr/>
                    <a:lstStyle/>
                    <a:p>
                      <a:r>
                        <a:rPr lang="en-US" dirty="0"/>
                        <a:t>61</a:t>
                      </a:r>
                    </a:p>
                  </a:txBody>
                  <a:tcPr/>
                </a:tc>
                <a:tc>
                  <a:txBody>
                    <a:bodyPr/>
                    <a:lstStyle/>
                    <a:p>
                      <a:r>
                        <a:rPr lang="en-US" dirty="0"/>
                        <a:t>14</a:t>
                      </a:r>
                    </a:p>
                  </a:txBody>
                  <a:tcPr/>
                </a:tc>
                <a:tc>
                  <a:txBody>
                    <a:bodyPr/>
                    <a:lstStyle/>
                    <a:p>
                      <a:endParaRPr lang="en-US" dirty="0"/>
                    </a:p>
                  </a:txBody>
                  <a:tcPr/>
                </a:tc>
                <a:extLst>
                  <a:ext uri="{0D108BD9-81ED-4DB2-BD59-A6C34878D82A}">
                    <a16:rowId xmlns:a16="http://schemas.microsoft.com/office/drawing/2014/main" val="10006"/>
                  </a:ext>
                </a:extLst>
              </a:tr>
              <a:tr h="334847">
                <a:tc>
                  <a:txBody>
                    <a:bodyPr/>
                    <a:lstStyle/>
                    <a:p>
                      <a:r>
                        <a:rPr lang="en-US" dirty="0"/>
                        <a:t>62</a:t>
                      </a:r>
                    </a:p>
                  </a:txBody>
                  <a:tcPr/>
                </a:tc>
                <a:tc>
                  <a:txBody>
                    <a:bodyPr/>
                    <a:lstStyle/>
                    <a:p>
                      <a:r>
                        <a:rPr lang="en-US" dirty="0"/>
                        <a:t>15</a:t>
                      </a:r>
                    </a:p>
                  </a:txBody>
                  <a:tcPr/>
                </a:tc>
                <a:tc>
                  <a:txBody>
                    <a:bodyPr/>
                    <a:lstStyle/>
                    <a:p>
                      <a:r>
                        <a:rPr lang="en-US" dirty="0"/>
                        <a:t>?</a:t>
                      </a:r>
                    </a:p>
                  </a:txBody>
                  <a:tcPr/>
                </a:tc>
                <a:extLst>
                  <a:ext uri="{0D108BD9-81ED-4DB2-BD59-A6C34878D82A}">
                    <a16:rowId xmlns:a16="http://schemas.microsoft.com/office/drawing/2014/main" val="10007"/>
                  </a:ext>
                </a:extLst>
              </a:tr>
              <a:tr h="334847">
                <a:tc>
                  <a:txBody>
                    <a:bodyPr/>
                    <a:lstStyle/>
                    <a:p>
                      <a:r>
                        <a:rPr lang="en-US" dirty="0"/>
                        <a:t>…</a:t>
                      </a:r>
                    </a:p>
                  </a:txBody>
                  <a:tcPr/>
                </a:tc>
                <a:tc>
                  <a:txBody>
                    <a:bodyPr/>
                    <a:lstStyle/>
                    <a:p>
                      <a:r>
                        <a:rPr lang="en-US" dirty="0"/>
                        <a:t>…</a:t>
                      </a:r>
                    </a:p>
                  </a:txBody>
                  <a:tcPr/>
                </a:tc>
                <a:tc>
                  <a:txBody>
                    <a:bodyPr/>
                    <a:lstStyle/>
                    <a:p>
                      <a:endParaRPr lang="en-US" dirty="0"/>
                    </a:p>
                  </a:txBody>
                  <a:tcPr/>
                </a:tc>
                <a:extLst>
                  <a:ext uri="{0D108BD9-81ED-4DB2-BD59-A6C34878D82A}">
                    <a16:rowId xmlns:a16="http://schemas.microsoft.com/office/drawing/2014/main" val="10008"/>
                  </a:ext>
                </a:extLst>
              </a:tr>
              <a:tr h="334847">
                <a:tc>
                  <a:txBody>
                    <a:bodyPr/>
                    <a:lstStyle/>
                    <a:p>
                      <a:r>
                        <a:rPr lang="en-US" dirty="0"/>
                        <a:t>154</a:t>
                      </a:r>
                    </a:p>
                  </a:txBody>
                  <a:tcPr/>
                </a:tc>
                <a:tc>
                  <a:txBody>
                    <a:bodyPr/>
                    <a:lstStyle/>
                    <a:p>
                      <a:r>
                        <a:rPr lang="en-US" dirty="0"/>
                        <a:t>64</a:t>
                      </a:r>
                    </a:p>
                  </a:txBody>
                  <a:tcPr/>
                </a:tc>
                <a:tc>
                  <a:txBody>
                    <a:bodyPr/>
                    <a:lstStyle/>
                    <a:p>
                      <a:r>
                        <a:rPr lang="en-US" dirty="0"/>
                        <a:t>255</a:t>
                      </a:r>
                    </a:p>
                  </a:txBody>
                  <a:tcPr/>
                </a:tc>
                <a:extLst>
                  <a:ext uri="{0D108BD9-81ED-4DB2-BD59-A6C34878D82A}">
                    <a16:rowId xmlns:a16="http://schemas.microsoft.com/office/drawing/2014/main" val="10009"/>
                  </a:ext>
                </a:extLst>
              </a:tr>
            </a:tbl>
          </a:graphicData>
        </a:graphic>
      </p:graphicFrame>
      <p:sp>
        <p:nvSpPr>
          <p:cNvPr id="9" name="TextBox 8"/>
          <p:cNvSpPr txBox="1"/>
          <p:nvPr/>
        </p:nvSpPr>
        <p:spPr>
          <a:xfrm>
            <a:off x="5609437" y="3475308"/>
            <a:ext cx="3077363" cy="1200328"/>
          </a:xfrm>
          <a:prstGeom prst="rect">
            <a:avLst/>
          </a:prstGeom>
          <a:noFill/>
        </p:spPr>
        <p:txBody>
          <a:bodyPr wrap="square" rtlCol="0">
            <a:spAutoFit/>
          </a:bodyPr>
          <a:lstStyle/>
          <a:p>
            <a:r>
              <a:rPr lang="en-US" sz="2400" dirty="0"/>
              <a:t>H(62) =  round((15-1)/63*255)</a:t>
            </a:r>
          </a:p>
          <a:p>
            <a:r>
              <a:rPr lang="en-US" sz="2400" dirty="0"/>
              <a:t>= 57</a:t>
            </a:r>
          </a:p>
        </p:txBody>
      </p:sp>
    </p:spTree>
    <p:extLst>
      <p:ext uri="{BB962C8B-B14F-4D97-AF65-F5344CB8AC3E}">
        <p14:creationId xmlns:p14="http://schemas.microsoft.com/office/powerpoint/2010/main" val="2989474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2546" y="1417638"/>
            <a:ext cx="6950057" cy="830997"/>
          </a:xfrm>
          <a:prstGeom prst="rect">
            <a:avLst/>
          </a:prstGeom>
          <a:noFill/>
        </p:spPr>
        <p:txBody>
          <a:bodyPr wrap="square" rtlCol="0">
            <a:spAutoFit/>
          </a:bodyPr>
          <a:lstStyle/>
          <a:p>
            <a:r>
              <a:rPr lang="en-US" sz="2400" dirty="0"/>
              <a:t>The cumulative distribution function (CDF) is shown below</a:t>
            </a:r>
          </a:p>
        </p:txBody>
      </p:sp>
      <p:sp>
        <p:nvSpPr>
          <p:cNvPr id="7" name="Title 1"/>
          <p:cNvSpPr>
            <a:spLocks noGrp="1"/>
          </p:cNvSpPr>
          <p:nvPr>
            <p:ph type="title"/>
          </p:nvPr>
        </p:nvSpPr>
        <p:spPr>
          <a:xfrm>
            <a:off x="457200" y="274638"/>
            <a:ext cx="8229600" cy="1143000"/>
          </a:xfrm>
        </p:spPr>
        <p:txBody>
          <a:bodyPr/>
          <a:lstStyle/>
          <a:p>
            <a:r>
              <a:rPr lang="en-US" dirty="0"/>
              <a:t>Let’s look at in more details</a:t>
            </a:r>
          </a:p>
        </p:txBody>
      </p:sp>
      <p:graphicFrame>
        <p:nvGraphicFramePr>
          <p:cNvPr id="2" name="Table 1"/>
          <p:cNvGraphicFramePr>
            <a:graphicFrameLocks noGrp="1"/>
          </p:cNvGraphicFramePr>
          <p:nvPr>
            <p:extLst>
              <p:ext uri="{D42A27DB-BD31-4B8C-83A1-F6EECF244321}">
                <p14:modId xmlns:p14="http://schemas.microsoft.com/office/powerpoint/2010/main" val="1655930649"/>
              </p:ext>
            </p:extLst>
          </p:nvPr>
        </p:nvGraphicFramePr>
        <p:xfrm>
          <a:off x="1347603" y="2649522"/>
          <a:ext cx="4191276" cy="3657600"/>
        </p:xfrm>
        <a:graphic>
          <a:graphicData uri="http://schemas.openxmlformats.org/drawingml/2006/table">
            <a:tbl>
              <a:tblPr firstRow="1" bandRow="1">
                <a:tableStyleId>{2D5ABB26-0587-4C30-8999-92F81FD0307C}</a:tableStyleId>
              </a:tblPr>
              <a:tblGrid>
                <a:gridCol w="1397092">
                  <a:extLst>
                    <a:ext uri="{9D8B030D-6E8A-4147-A177-3AD203B41FA5}">
                      <a16:colId xmlns:a16="http://schemas.microsoft.com/office/drawing/2014/main" val="20000"/>
                    </a:ext>
                  </a:extLst>
                </a:gridCol>
                <a:gridCol w="1397092">
                  <a:extLst>
                    <a:ext uri="{9D8B030D-6E8A-4147-A177-3AD203B41FA5}">
                      <a16:colId xmlns:a16="http://schemas.microsoft.com/office/drawing/2014/main" val="20001"/>
                    </a:ext>
                  </a:extLst>
                </a:gridCol>
                <a:gridCol w="1397092">
                  <a:extLst>
                    <a:ext uri="{9D8B030D-6E8A-4147-A177-3AD203B41FA5}">
                      <a16:colId xmlns:a16="http://schemas.microsoft.com/office/drawing/2014/main" val="20002"/>
                    </a:ext>
                  </a:extLst>
                </a:gridCol>
              </a:tblGrid>
              <a:tr h="334847">
                <a:tc>
                  <a:txBody>
                    <a:bodyPr/>
                    <a:lstStyle/>
                    <a:p>
                      <a:r>
                        <a:rPr lang="en-US" dirty="0"/>
                        <a:t>Value</a:t>
                      </a:r>
                    </a:p>
                  </a:txBody>
                  <a:tcPr/>
                </a:tc>
                <a:tc>
                  <a:txBody>
                    <a:bodyPr/>
                    <a:lstStyle/>
                    <a:p>
                      <a:r>
                        <a:rPr lang="en-US" dirty="0" err="1"/>
                        <a:t>cdf</a:t>
                      </a:r>
                      <a:endParaRPr lang="en-US" dirty="0"/>
                    </a:p>
                  </a:txBody>
                  <a:tcPr/>
                </a:tc>
                <a:tc>
                  <a:txBody>
                    <a:bodyPr/>
                    <a:lstStyle/>
                    <a:p>
                      <a:r>
                        <a:rPr lang="en-US" dirty="0"/>
                        <a:t> scaled </a:t>
                      </a:r>
                      <a:r>
                        <a:rPr lang="en-US" dirty="0" err="1"/>
                        <a:t>cdf</a:t>
                      </a:r>
                      <a:endParaRPr lang="en-US" dirty="0"/>
                    </a:p>
                  </a:txBody>
                  <a:tcPr/>
                </a:tc>
                <a:extLst>
                  <a:ext uri="{0D108BD9-81ED-4DB2-BD59-A6C34878D82A}">
                    <a16:rowId xmlns:a16="http://schemas.microsoft.com/office/drawing/2014/main" val="10000"/>
                  </a:ext>
                </a:extLst>
              </a:tr>
              <a:tr h="334847">
                <a:tc>
                  <a:txBody>
                    <a:bodyPr/>
                    <a:lstStyle/>
                    <a:p>
                      <a:r>
                        <a:rPr lang="en-US" dirty="0"/>
                        <a:t>52</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1"/>
                  </a:ext>
                </a:extLst>
              </a:tr>
              <a:tr h="334847">
                <a:tc>
                  <a:txBody>
                    <a:bodyPr/>
                    <a:lstStyle/>
                    <a:p>
                      <a:r>
                        <a:rPr lang="en-US" dirty="0"/>
                        <a:t>55</a:t>
                      </a:r>
                    </a:p>
                  </a:txBody>
                  <a:tcPr/>
                </a:tc>
                <a:tc>
                  <a:txBody>
                    <a:bodyPr/>
                    <a:lstStyle/>
                    <a:p>
                      <a:r>
                        <a:rPr lang="en-US" dirty="0"/>
                        <a:t>4</a:t>
                      </a:r>
                    </a:p>
                  </a:txBody>
                  <a:tcPr/>
                </a:tc>
                <a:tc>
                  <a:txBody>
                    <a:bodyPr/>
                    <a:lstStyle/>
                    <a:p>
                      <a:r>
                        <a:rPr lang="en-US" dirty="0"/>
                        <a:t>12</a:t>
                      </a:r>
                    </a:p>
                  </a:txBody>
                  <a:tcPr/>
                </a:tc>
                <a:extLst>
                  <a:ext uri="{0D108BD9-81ED-4DB2-BD59-A6C34878D82A}">
                    <a16:rowId xmlns:a16="http://schemas.microsoft.com/office/drawing/2014/main" val="10002"/>
                  </a:ext>
                </a:extLst>
              </a:tr>
              <a:tr h="334847">
                <a:tc>
                  <a:txBody>
                    <a:bodyPr/>
                    <a:lstStyle/>
                    <a:p>
                      <a:r>
                        <a:rPr lang="en-US" dirty="0"/>
                        <a:t>58</a:t>
                      </a:r>
                    </a:p>
                  </a:txBody>
                  <a:tcPr/>
                </a:tc>
                <a:tc>
                  <a:txBody>
                    <a:bodyPr/>
                    <a:lstStyle/>
                    <a:p>
                      <a:r>
                        <a:rPr lang="en-US" dirty="0"/>
                        <a:t>6</a:t>
                      </a:r>
                    </a:p>
                  </a:txBody>
                  <a:tcPr/>
                </a:tc>
                <a:tc>
                  <a:txBody>
                    <a:bodyPr/>
                    <a:lstStyle/>
                    <a:p>
                      <a:r>
                        <a:rPr lang="en-US" dirty="0"/>
                        <a:t>22</a:t>
                      </a:r>
                    </a:p>
                  </a:txBody>
                  <a:tcPr/>
                </a:tc>
                <a:extLst>
                  <a:ext uri="{0D108BD9-81ED-4DB2-BD59-A6C34878D82A}">
                    <a16:rowId xmlns:a16="http://schemas.microsoft.com/office/drawing/2014/main" val="10003"/>
                  </a:ext>
                </a:extLst>
              </a:tr>
              <a:tr h="334847">
                <a:tc>
                  <a:txBody>
                    <a:bodyPr/>
                    <a:lstStyle/>
                    <a:p>
                      <a:r>
                        <a:rPr lang="en-US" dirty="0"/>
                        <a:t>59</a:t>
                      </a:r>
                    </a:p>
                  </a:txBody>
                  <a:tcPr/>
                </a:tc>
                <a:tc>
                  <a:txBody>
                    <a:bodyPr/>
                    <a:lstStyle/>
                    <a:p>
                      <a:r>
                        <a:rPr lang="en-US" dirty="0"/>
                        <a:t>9</a:t>
                      </a:r>
                    </a:p>
                  </a:txBody>
                  <a:tcPr/>
                </a:tc>
                <a:tc>
                  <a:txBody>
                    <a:bodyPr/>
                    <a:lstStyle/>
                    <a:p>
                      <a:r>
                        <a:rPr lang="en-US" dirty="0"/>
                        <a:t>32</a:t>
                      </a:r>
                    </a:p>
                  </a:txBody>
                  <a:tcPr/>
                </a:tc>
                <a:extLst>
                  <a:ext uri="{0D108BD9-81ED-4DB2-BD59-A6C34878D82A}">
                    <a16:rowId xmlns:a16="http://schemas.microsoft.com/office/drawing/2014/main" val="10004"/>
                  </a:ext>
                </a:extLst>
              </a:tr>
              <a:tr h="334847">
                <a:tc>
                  <a:txBody>
                    <a:bodyPr/>
                    <a:lstStyle/>
                    <a:p>
                      <a:r>
                        <a:rPr lang="en-US" dirty="0"/>
                        <a:t>60</a:t>
                      </a:r>
                    </a:p>
                  </a:txBody>
                  <a:tcPr/>
                </a:tc>
                <a:tc>
                  <a:txBody>
                    <a:bodyPr/>
                    <a:lstStyle/>
                    <a:p>
                      <a:r>
                        <a:rPr lang="en-US" dirty="0"/>
                        <a:t>10</a:t>
                      </a:r>
                    </a:p>
                  </a:txBody>
                  <a:tcPr/>
                </a:tc>
                <a:tc>
                  <a:txBody>
                    <a:bodyPr/>
                    <a:lstStyle/>
                    <a:p>
                      <a:r>
                        <a:rPr lang="en-US" dirty="0"/>
                        <a:t>36</a:t>
                      </a:r>
                    </a:p>
                  </a:txBody>
                  <a:tcPr/>
                </a:tc>
                <a:extLst>
                  <a:ext uri="{0D108BD9-81ED-4DB2-BD59-A6C34878D82A}">
                    <a16:rowId xmlns:a16="http://schemas.microsoft.com/office/drawing/2014/main" val="10005"/>
                  </a:ext>
                </a:extLst>
              </a:tr>
              <a:tr h="334847">
                <a:tc>
                  <a:txBody>
                    <a:bodyPr/>
                    <a:lstStyle/>
                    <a:p>
                      <a:r>
                        <a:rPr lang="en-US" dirty="0"/>
                        <a:t>61</a:t>
                      </a:r>
                    </a:p>
                  </a:txBody>
                  <a:tcPr/>
                </a:tc>
                <a:tc>
                  <a:txBody>
                    <a:bodyPr/>
                    <a:lstStyle/>
                    <a:p>
                      <a:r>
                        <a:rPr lang="en-US" dirty="0"/>
                        <a:t>14</a:t>
                      </a:r>
                    </a:p>
                  </a:txBody>
                  <a:tcPr/>
                </a:tc>
                <a:tc>
                  <a:txBody>
                    <a:bodyPr/>
                    <a:lstStyle/>
                    <a:p>
                      <a:r>
                        <a:rPr lang="en-US" dirty="0"/>
                        <a:t>53</a:t>
                      </a:r>
                    </a:p>
                  </a:txBody>
                  <a:tcPr/>
                </a:tc>
                <a:extLst>
                  <a:ext uri="{0D108BD9-81ED-4DB2-BD59-A6C34878D82A}">
                    <a16:rowId xmlns:a16="http://schemas.microsoft.com/office/drawing/2014/main" val="10006"/>
                  </a:ext>
                </a:extLst>
              </a:tr>
              <a:tr h="334847">
                <a:tc>
                  <a:txBody>
                    <a:bodyPr/>
                    <a:lstStyle/>
                    <a:p>
                      <a:r>
                        <a:rPr lang="en-US" dirty="0"/>
                        <a:t>62</a:t>
                      </a:r>
                    </a:p>
                  </a:txBody>
                  <a:tcPr/>
                </a:tc>
                <a:tc>
                  <a:txBody>
                    <a:bodyPr/>
                    <a:lstStyle/>
                    <a:p>
                      <a:r>
                        <a:rPr lang="en-US" dirty="0"/>
                        <a:t>15</a:t>
                      </a:r>
                    </a:p>
                  </a:txBody>
                  <a:tcPr/>
                </a:tc>
                <a:tc>
                  <a:txBody>
                    <a:bodyPr/>
                    <a:lstStyle/>
                    <a:p>
                      <a:r>
                        <a:rPr lang="en-US" dirty="0"/>
                        <a:t>57</a:t>
                      </a:r>
                    </a:p>
                  </a:txBody>
                  <a:tcPr/>
                </a:tc>
                <a:extLst>
                  <a:ext uri="{0D108BD9-81ED-4DB2-BD59-A6C34878D82A}">
                    <a16:rowId xmlns:a16="http://schemas.microsoft.com/office/drawing/2014/main" val="10007"/>
                  </a:ext>
                </a:extLst>
              </a:tr>
              <a:tr h="334847">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08"/>
                  </a:ext>
                </a:extLst>
              </a:tr>
              <a:tr h="334847">
                <a:tc>
                  <a:txBody>
                    <a:bodyPr/>
                    <a:lstStyle/>
                    <a:p>
                      <a:r>
                        <a:rPr lang="en-US" dirty="0"/>
                        <a:t>154</a:t>
                      </a:r>
                    </a:p>
                  </a:txBody>
                  <a:tcPr/>
                </a:tc>
                <a:tc>
                  <a:txBody>
                    <a:bodyPr/>
                    <a:lstStyle/>
                    <a:p>
                      <a:r>
                        <a:rPr lang="en-US" dirty="0"/>
                        <a:t>64</a:t>
                      </a:r>
                    </a:p>
                  </a:txBody>
                  <a:tcPr/>
                </a:tc>
                <a:tc>
                  <a:txBody>
                    <a:bodyPr/>
                    <a:lstStyle/>
                    <a:p>
                      <a:r>
                        <a:rPr lang="en-US" dirty="0"/>
                        <a:t>255</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38229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2546" y="1417638"/>
            <a:ext cx="6950057" cy="830997"/>
          </a:xfrm>
          <a:prstGeom prst="rect">
            <a:avLst/>
          </a:prstGeom>
          <a:noFill/>
        </p:spPr>
        <p:txBody>
          <a:bodyPr wrap="square" rtlCol="0">
            <a:spAutoFit/>
          </a:bodyPr>
          <a:lstStyle/>
          <a:p>
            <a:r>
              <a:rPr lang="en-US" sz="2400" dirty="0"/>
              <a:t>Now we can directly  map the scaled </a:t>
            </a:r>
            <a:r>
              <a:rPr lang="en-US" sz="2400" dirty="0" err="1"/>
              <a:t>cdf</a:t>
            </a:r>
            <a:r>
              <a:rPr lang="en-US" sz="2400" dirty="0"/>
              <a:t> back to pixel values using the look up table we derived above</a:t>
            </a:r>
          </a:p>
        </p:txBody>
      </p:sp>
      <p:sp>
        <p:nvSpPr>
          <p:cNvPr id="7" name="Title 1"/>
          <p:cNvSpPr>
            <a:spLocks noGrp="1"/>
          </p:cNvSpPr>
          <p:nvPr>
            <p:ph type="title"/>
          </p:nvPr>
        </p:nvSpPr>
        <p:spPr>
          <a:xfrm>
            <a:off x="457200" y="274638"/>
            <a:ext cx="8229600" cy="1143000"/>
          </a:xfrm>
        </p:spPr>
        <p:txBody>
          <a:bodyPr/>
          <a:lstStyle/>
          <a:p>
            <a:r>
              <a:rPr lang="en-US" dirty="0"/>
              <a:t>Let’s look at in more details</a:t>
            </a:r>
          </a:p>
        </p:txBody>
      </p:sp>
      <p:pic>
        <p:nvPicPr>
          <p:cNvPr id="4" name="Picture 3" descr="Screen Shot 2015-01-25 at 12.19.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199" y="3089734"/>
            <a:ext cx="5865574" cy="3102312"/>
          </a:xfrm>
          <a:prstGeom prst="rect">
            <a:avLst/>
          </a:prstGeom>
        </p:spPr>
      </p:pic>
      <p:cxnSp>
        <p:nvCxnSpPr>
          <p:cNvPr id="8" name="Straight Arrow Connector 7"/>
          <p:cNvCxnSpPr/>
          <p:nvPr/>
        </p:nvCxnSpPr>
        <p:spPr>
          <a:xfrm flipV="1">
            <a:off x="1517018" y="2610891"/>
            <a:ext cx="229316" cy="4788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46334" y="2248635"/>
            <a:ext cx="687950" cy="369332"/>
          </a:xfrm>
          <a:prstGeom prst="rect">
            <a:avLst/>
          </a:prstGeom>
          <a:noFill/>
        </p:spPr>
        <p:txBody>
          <a:bodyPr wrap="square" rtlCol="0">
            <a:spAutoFit/>
          </a:bodyPr>
          <a:lstStyle/>
          <a:p>
            <a:r>
              <a:rPr lang="en-US" dirty="0"/>
              <a:t>52</a:t>
            </a:r>
          </a:p>
        </p:txBody>
      </p:sp>
      <p:cxnSp>
        <p:nvCxnSpPr>
          <p:cNvPr id="10" name="Straight Arrow Connector 9"/>
          <p:cNvCxnSpPr/>
          <p:nvPr/>
        </p:nvCxnSpPr>
        <p:spPr>
          <a:xfrm flipV="1">
            <a:off x="2319626" y="2701628"/>
            <a:ext cx="229316" cy="4788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48942" y="2278679"/>
            <a:ext cx="687950" cy="369332"/>
          </a:xfrm>
          <a:prstGeom prst="rect">
            <a:avLst/>
          </a:prstGeom>
          <a:noFill/>
        </p:spPr>
        <p:txBody>
          <a:bodyPr wrap="square" rtlCol="0">
            <a:spAutoFit/>
          </a:bodyPr>
          <a:lstStyle/>
          <a:p>
            <a:r>
              <a:rPr lang="en-US" dirty="0"/>
              <a:t>55</a:t>
            </a:r>
          </a:p>
        </p:txBody>
      </p:sp>
      <p:cxnSp>
        <p:nvCxnSpPr>
          <p:cNvPr id="12" name="Straight Arrow Connector 11"/>
          <p:cNvCxnSpPr/>
          <p:nvPr/>
        </p:nvCxnSpPr>
        <p:spPr>
          <a:xfrm flipV="1">
            <a:off x="3122234" y="2701628"/>
            <a:ext cx="229316" cy="4788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351550" y="2278679"/>
            <a:ext cx="687950" cy="369332"/>
          </a:xfrm>
          <a:prstGeom prst="rect">
            <a:avLst/>
          </a:prstGeom>
          <a:noFill/>
        </p:spPr>
        <p:txBody>
          <a:bodyPr wrap="square" rtlCol="0">
            <a:spAutoFit/>
          </a:bodyPr>
          <a:lstStyle/>
          <a:p>
            <a:r>
              <a:rPr lang="en-US" dirty="0"/>
              <a:t>61</a:t>
            </a:r>
          </a:p>
        </p:txBody>
      </p:sp>
      <p:cxnSp>
        <p:nvCxnSpPr>
          <p:cNvPr id="14" name="Straight Arrow Connector 13"/>
          <p:cNvCxnSpPr/>
          <p:nvPr/>
        </p:nvCxnSpPr>
        <p:spPr>
          <a:xfrm flipV="1">
            <a:off x="3810184" y="2719269"/>
            <a:ext cx="229316" cy="4788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039500" y="2296320"/>
            <a:ext cx="687950" cy="369332"/>
          </a:xfrm>
          <a:prstGeom prst="rect">
            <a:avLst/>
          </a:prstGeom>
          <a:noFill/>
        </p:spPr>
        <p:txBody>
          <a:bodyPr wrap="square" rtlCol="0">
            <a:spAutoFit/>
          </a:bodyPr>
          <a:lstStyle/>
          <a:p>
            <a:r>
              <a:rPr lang="en-US" dirty="0"/>
              <a:t>66</a:t>
            </a:r>
          </a:p>
        </p:txBody>
      </p:sp>
    </p:spTree>
    <p:extLst>
      <p:ext uri="{BB962C8B-B14F-4D97-AF65-F5344CB8AC3E}">
        <p14:creationId xmlns:p14="http://schemas.microsoft.com/office/powerpoint/2010/main" val="107308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74638"/>
            <a:ext cx="8229600" cy="1143000"/>
          </a:xfrm>
        </p:spPr>
        <p:txBody>
          <a:bodyPr/>
          <a:lstStyle/>
          <a:p>
            <a:r>
              <a:rPr lang="en-US" dirty="0"/>
              <a:t>Let’s look at in more details</a:t>
            </a:r>
          </a:p>
        </p:txBody>
      </p:sp>
      <p:pic>
        <p:nvPicPr>
          <p:cNvPr id="2" name="Picture 1" descr="Screen Shot 2015-01-25 at 12.22.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930400"/>
            <a:ext cx="8449606" cy="3775014"/>
          </a:xfrm>
          <a:prstGeom prst="rect">
            <a:avLst/>
          </a:prstGeom>
        </p:spPr>
      </p:pic>
    </p:spTree>
    <p:extLst>
      <p:ext uri="{BB962C8B-B14F-4D97-AF65-F5344CB8AC3E}">
        <p14:creationId xmlns:p14="http://schemas.microsoft.com/office/powerpoint/2010/main" val="3741138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74638"/>
            <a:ext cx="8229600" cy="1143000"/>
          </a:xfrm>
        </p:spPr>
        <p:txBody>
          <a:bodyPr/>
          <a:lstStyle/>
          <a:p>
            <a:r>
              <a:rPr lang="en-US" dirty="0"/>
              <a:t>Let’s look at in more details</a:t>
            </a:r>
          </a:p>
        </p:txBody>
      </p:sp>
      <p:pic>
        <p:nvPicPr>
          <p:cNvPr id="2" name="Picture 1" descr="Screen Shot 2015-01-25 at 12.22.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930400"/>
            <a:ext cx="8449606" cy="3775014"/>
          </a:xfrm>
          <a:prstGeom prst="rect">
            <a:avLst/>
          </a:prstGeom>
        </p:spPr>
      </p:pic>
    </p:spTree>
    <p:extLst>
      <p:ext uri="{BB962C8B-B14F-4D97-AF65-F5344CB8AC3E}">
        <p14:creationId xmlns:p14="http://schemas.microsoft.com/office/powerpoint/2010/main" val="2056314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74638"/>
            <a:ext cx="8229600" cy="1143000"/>
          </a:xfrm>
        </p:spPr>
        <p:txBody>
          <a:bodyPr>
            <a:normAutofit fontScale="90000"/>
          </a:bodyPr>
          <a:lstStyle/>
          <a:p>
            <a:r>
              <a:rPr lang="en-US" dirty="0"/>
              <a:t>Homework 2: histogram equalization</a:t>
            </a:r>
          </a:p>
        </p:txBody>
      </p:sp>
      <p:sp>
        <p:nvSpPr>
          <p:cNvPr id="3" name="TextBox 2"/>
          <p:cNvSpPr txBox="1"/>
          <p:nvPr/>
        </p:nvSpPr>
        <p:spPr>
          <a:xfrm>
            <a:off x="1286933" y="1468438"/>
            <a:ext cx="6807200" cy="5539978"/>
          </a:xfrm>
          <a:prstGeom prst="rect">
            <a:avLst/>
          </a:prstGeom>
          <a:noFill/>
        </p:spPr>
        <p:txBody>
          <a:bodyPr wrap="square" rtlCol="0">
            <a:spAutoFit/>
          </a:bodyPr>
          <a:lstStyle/>
          <a:p>
            <a:r>
              <a:rPr lang="en-US" sz="2000" dirty="0"/>
              <a:t>Hint:</a:t>
            </a:r>
          </a:p>
          <a:p>
            <a:endParaRPr lang="en-US" sz="2000" dirty="0"/>
          </a:p>
          <a:p>
            <a:r>
              <a:rPr lang="en-US" sz="2000" dirty="0"/>
              <a:t># read in the image </a:t>
            </a:r>
          </a:p>
          <a:p>
            <a:r>
              <a:rPr lang="en-US" sz="2000" dirty="0" err="1"/>
              <a:t>im</a:t>
            </a:r>
            <a:r>
              <a:rPr lang="en-US" sz="2000" dirty="0"/>
              <a:t> = </a:t>
            </a:r>
            <a:r>
              <a:rPr lang="en-US" sz="2000" dirty="0" err="1"/>
              <a:t>misc.imread</a:t>
            </a:r>
            <a:r>
              <a:rPr lang="en-US" sz="2000" dirty="0"/>
              <a:t>('</a:t>
            </a:r>
            <a:r>
              <a:rPr lang="en-US" sz="2000" dirty="0" err="1"/>
              <a:t>lowcontrast.jpg',flatten</a:t>
            </a:r>
            <a:r>
              <a:rPr lang="en-US" sz="2000" dirty="0"/>
              <a:t>=1)</a:t>
            </a:r>
          </a:p>
          <a:p>
            <a:endParaRPr lang="en-US" sz="2000" dirty="0"/>
          </a:p>
          <a:p>
            <a:r>
              <a:rPr lang="en-US" sz="2000" dirty="0"/>
              <a:t>#Compute </a:t>
            </a:r>
            <a:r>
              <a:rPr lang="en-US" sz="2000" dirty="0" err="1"/>
              <a:t>cdf</a:t>
            </a:r>
            <a:r>
              <a:rPr lang="en-US" sz="2000" dirty="0"/>
              <a:t> in Python:</a:t>
            </a:r>
          </a:p>
          <a:p>
            <a:endParaRPr lang="en-US" sz="2000" dirty="0"/>
          </a:p>
          <a:p>
            <a:r>
              <a:rPr lang="en-US" sz="2000" dirty="0" err="1"/>
              <a:t>np.histogram</a:t>
            </a:r>
            <a:r>
              <a:rPr lang="en-US" sz="2000" dirty="0"/>
              <a:t>(</a:t>
            </a:r>
            <a:r>
              <a:rPr lang="en-US" sz="2000" dirty="0" err="1"/>
              <a:t>im.flatten</a:t>
            </a:r>
            <a:r>
              <a:rPr lang="en-US" sz="2000" dirty="0"/>
              <a:t>(),</a:t>
            </a:r>
            <a:r>
              <a:rPr lang="en-US" sz="2000" dirty="0" err="1"/>
              <a:t>nbr_bins,normed</a:t>
            </a:r>
            <a:r>
              <a:rPr lang="en-US" sz="2000" dirty="0"/>
              <a:t>=True)</a:t>
            </a:r>
          </a:p>
          <a:p>
            <a:endParaRPr lang="en-US" sz="2000" dirty="0"/>
          </a:p>
          <a:p>
            <a:r>
              <a:rPr lang="en-US" sz="2000" dirty="0" err="1"/>
              <a:t>cdf</a:t>
            </a:r>
            <a:r>
              <a:rPr lang="en-US" sz="2000" dirty="0"/>
              <a:t> = </a:t>
            </a:r>
            <a:r>
              <a:rPr lang="en-US" sz="2000" dirty="0" err="1"/>
              <a:t>imhist.cumsum</a:t>
            </a:r>
            <a:r>
              <a:rPr lang="en-US" sz="2000" dirty="0"/>
              <a:t>()</a:t>
            </a:r>
          </a:p>
          <a:p>
            <a:endParaRPr lang="en-US" sz="2000" dirty="0"/>
          </a:p>
          <a:p>
            <a:r>
              <a:rPr lang="en-US" sz="2000" dirty="0"/>
              <a:t># normalize</a:t>
            </a:r>
          </a:p>
          <a:p>
            <a:r>
              <a:rPr lang="da-DK" sz="2000" dirty="0" err="1"/>
              <a:t>cdf</a:t>
            </a:r>
            <a:r>
              <a:rPr lang="da-DK" sz="2000" dirty="0"/>
              <a:t> = 255 * </a:t>
            </a:r>
            <a:r>
              <a:rPr lang="da-DK" sz="2000" dirty="0" err="1"/>
              <a:t>cdf</a:t>
            </a:r>
            <a:r>
              <a:rPr lang="da-DK" sz="2000" dirty="0"/>
              <a:t> / </a:t>
            </a:r>
            <a:r>
              <a:rPr lang="da-DK" sz="2000" dirty="0" err="1"/>
              <a:t>cdf</a:t>
            </a:r>
            <a:r>
              <a:rPr lang="da-DK" sz="2000" dirty="0"/>
              <a:t>[-1] </a:t>
            </a:r>
          </a:p>
          <a:p>
            <a:endParaRPr lang="en-US" sz="2000" dirty="0"/>
          </a:p>
          <a:p>
            <a:r>
              <a:rPr lang="en-US" sz="2000" dirty="0"/>
              <a:t># Using linear interpretation of </a:t>
            </a:r>
            <a:r>
              <a:rPr lang="en-US" sz="2000" dirty="0" err="1"/>
              <a:t>cdf</a:t>
            </a:r>
            <a:r>
              <a:rPr lang="en-US" sz="2000" dirty="0"/>
              <a:t> to find new pixels.</a:t>
            </a:r>
          </a:p>
          <a:p>
            <a:r>
              <a:rPr lang="en-US" dirty="0"/>
              <a:t>im2 = </a:t>
            </a:r>
            <a:r>
              <a:rPr lang="en-US" dirty="0" err="1"/>
              <a:t>np.interp</a:t>
            </a:r>
            <a:r>
              <a:rPr lang="en-US" dirty="0"/>
              <a:t>(</a:t>
            </a:r>
            <a:r>
              <a:rPr lang="en-US" dirty="0" err="1"/>
              <a:t>im.flatten</a:t>
            </a:r>
            <a:r>
              <a:rPr lang="en-US" dirty="0"/>
              <a:t>(),bins[:-1],</a:t>
            </a:r>
            <a:r>
              <a:rPr lang="en-US" dirty="0" err="1"/>
              <a:t>cdf</a:t>
            </a:r>
            <a:r>
              <a:rPr lang="en-US" dirty="0"/>
              <a:t>)</a:t>
            </a:r>
          </a:p>
          <a:p>
            <a:endParaRPr lang="en-US" dirty="0"/>
          </a:p>
          <a:p>
            <a:endParaRPr lang="en-US" dirty="0"/>
          </a:p>
        </p:txBody>
      </p:sp>
    </p:spTree>
    <p:extLst>
      <p:ext uri="{BB962C8B-B14F-4D97-AF65-F5344CB8AC3E}">
        <p14:creationId xmlns:p14="http://schemas.microsoft.com/office/powerpoint/2010/main" val="2096746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pPr>
            <a:r>
              <a:rPr lang="en-US" sz="2800" kern="1200">
                <a:solidFill>
                  <a:schemeClr val="bg1"/>
                </a:solidFill>
                <a:latin typeface="+mj-lt"/>
                <a:ea typeface="+mj-ea"/>
                <a:cs typeface="+mj-cs"/>
              </a:rPr>
              <a:t>Homework 2: histogram equalization</a:t>
            </a:r>
          </a:p>
        </p:txBody>
      </p:sp>
      <p:pic>
        <p:nvPicPr>
          <p:cNvPr id="4" name="Picture 3" descr="A picture containing photo, looking, clothing, text&#13;&#10;&#13;&#10;Description automatically generated">
            <a:extLst>
              <a:ext uri="{FF2B5EF4-FFF2-40B4-BE49-F238E27FC236}">
                <a16:creationId xmlns:a16="http://schemas.microsoft.com/office/drawing/2014/main" id="{F5477DBF-3EDC-1544-89E0-973B23732E18}"/>
              </a:ext>
            </a:extLst>
          </p:cNvPr>
          <p:cNvPicPr>
            <a:picLocks noChangeAspect="1"/>
          </p:cNvPicPr>
          <p:nvPr/>
        </p:nvPicPr>
        <p:blipFill>
          <a:blip r:embed="rId3"/>
          <a:stretch>
            <a:fillRect/>
          </a:stretch>
        </p:blipFill>
        <p:spPr>
          <a:xfrm>
            <a:off x="482600" y="1868521"/>
            <a:ext cx="8178799" cy="4007610"/>
          </a:xfrm>
          <a:prstGeom prst="rect">
            <a:avLst/>
          </a:prstGeom>
        </p:spPr>
      </p:pic>
    </p:spTree>
    <p:extLst>
      <p:ext uri="{BB962C8B-B14F-4D97-AF65-F5344CB8AC3E}">
        <p14:creationId xmlns:p14="http://schemas.microsoft.com/office/powerpoint/2010/main" val="250223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Convolution</a:t>
            </a:r>
          </a:p>
        </p:txBody>
      </p:sp>
      <p:sp>
        <p:nvSpPr>
          <p:cNvPr id="3" name="Content Placeholder 2"/>
          <p:cNvSpPr>
            <a:spLocks noGrp="1"/>
          </p:cNvSpPr>
          <p:nvPr>
            <p:ph idx="1"/>
          </p:nvPr>
        </p:nvSpPr>
        <p:spPr/>
        <p:txBody>
          <a:bodyPr/>
          <a:lstStyle/>
          <a:p>
            <a:r>
              <a:rPr lang="en-US" dirty="0"/>
              <a:t>Let’s blur a flat gray image:</a:t>
            </a:r>
          </a:p>
          <a:p>
            <a:endParaRPr lang="en-US" dirty="0"/>
          </a:p>
        </p:txBody>
      </p:sp>
      <p:pic>
        <p:nvPicPr>
          <p:cNvPr id="4" name="Picture 3" descr="Screen Shot 2015-01-25 at 7.34.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594" y="2752170"/>
            <a:ext cx="3686065" cy="2888140"/>
          </a:xfrm>
          <a:prstGeom prst="rect">
            <a:avLst/>
          </a:prstGeom>
        </p:spPr>
      </p:pic>
      <p:sp>
        <p:nvSpPr>
          <p:cNvPr id="5" name="TextBox 4"/>
          <p:cNvSpPr txBox="1"/>
          <p:nvPr/>
        </p:nvSpPr>
        <p:spPr>
          <a:xfrm>
            <a:off x="865160" y="6126163"/>
            <a:ext cx="3951499" cy="369332"/>
          </a:xfrm>
          <a:prstGeom prst="rect">
            <a:avLst/>
          </a:prstGeom>
          <a:noFill/>
        </p:spPr>
        <p:txBody>
          <a:bodyPr wrap="square" rtlCol="0">
            <a:spAutoFit/>
          </a:bodyPr>
          <a:lstStyle/>
          <a:p>
            <a:r>
              <a:rPr lang="en-US" dirty="0"/>
              <a:t>How should it look like? </a:t>
            </a:r>
          </a:p>
        </p:txBody>
      </p:sp>
    </p:spTree>
    <p:extLst>
      <p:ext uri="{BB962C8B-B14F-4D97-AF65-F5344CB8AC3E}">
        <p14:creationId xmlns:p14="http://schemas.microsoft.com/office/powerpoint/2010/main" val="3696974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lecture</a:t>
            </a:r>
          </a:p>
        </p:txBody>
      </p:sp>
      <p:sp>
        <p:nvSpPr>
          <p:cNvPr id="3" name="Content Placeholder 2"/>
          <p:cNvSpPr>
            <a:spLocks noGrp="1"/>
          </p:cNvSpPr>
          <p:nvPr>
            <p:ph idx="1"/>
          </p:nvPr>
        </p:nvSpPr>
        <p:spPr/>
        <p:txBody>
          <a:bodyPr/>
          <a:lstStyle/>
          <a:p>
            <a:r>
              <a:rPr lang="en-US" dirty="0"/>
              <a:t>Linear Algebra Review</a:t>
            </a:r>
          </a:p>
          <a:p>
            <a:r>
              <a:rPr lang="en-US" dirty="0"/>
              <a:t>Gaussian Kernel</a:t>
            </a:r>
          </a:p>
          <a:p>
            <a:r>
              <a:rPr lang="en-US" dirty="0"/>
              <a:t>Histogram Equalization </a:t>
            </a:r>
          </a:p>
        </p:txBody>
      </p:sp>
    </p:spTree>
    <p:extLst>
      <p:ext uri="{BB962C8B-B14F-4D97-AF65-F5344CB8AC3E}">
        <p14:creationId xmlns:p14="http://schemas.microsoft.com/office/powerpoint/2010/main" val="2218241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Convolution</a:t>
            </a:r>
          </a:p>
        </p:txBody>
      </p:sp>
      <p:sp>
        <p:nvSpPr>
          <p:cNvPr id="3" name="Content Placeholder 2"/>
          <p:cNvSpPr>
            <a:spLocks noGrp="1"/>
          </p:cNvSpPr>
          <p:nvPr>
            <p:ph idx="1"/>
          </p:nvPr>
        </p:nvSpPr>
        <p:spPr/>
        <p:txBody>
          <a:bodyPr/>
          <a:lstStyle/>
          <a:p>
            <a:r>
              <a:rPr lang="en-US" dirty="0"/>
              <a:t>Convolve with a box kernel</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985723570"/>
              </p:ext>
            </p:extLst>
          </p:nvPr>
        </p:nvGraphicFramePr>
        <p:xfrm>
          <a:off x="1225641" y="3381028"/>
          <a:ext cx="3427660" cy="2361194"/>
        </p:xfrm>
        <a:graphic>
          <a:graphicData uri="http://schemas.openxmlformats.org/drawingml/2006/table">
            <a:tbl>
              <a:tblPr firstRow="1" bandRow="1">
                <a:tableStyleId>{5940675A-B579-460E-94D1-54222C63F5DA}</a:tableStyleId>
              </a:tblPr>
              <a:tblGrid>
                <a:gridCol w="856915">
                  <a:extLst>
                    <a:ext uri="{9D8B030D-6E8A-4147-A177-3AD203B41FA5}">
                      <a16:colId xmlns:a16="http://schemas.microsoft.com/office/drawing/2014/main" val="20000"/>
                    </a:ext>
                  </a:extLst>
                </a:gridCol>
                <a:gridCol w="856915">
                  <a:extLst>
                    <a:ext uri="{9D8B030D-6E8A-4147-A177-3AD203B41FA5}">
                      <a16:colId xmlns:a16="http://schemas.microsoft.com/office/drawing/2014/main" val="20001"/>
                    </a:ext>
                  </a:extLst>
                </a:gridCol>
                <a:gridCol w="856915">
                  <a:extLst>
                    <a:ext uri="{9D8B030D-6E8A-4147-A177-3AD203B41FA5}">
                      <a16:colId xmlns:a16="http://schemas.microsoft.com/office/drawing/2014/main" val="20002"/>
                    </a:ext>
                  </a:extLst>
                </a:gridCol>
                <a:gridCol w="856915">
                  <a:extLst>
                    <a:ext uri="{9D8B030D-6E8A-4147-A177-3AD203B41FA5}">
                      <a16:colId xmlns:a16="http://schemas.microsoft.com/office/drawing/2014/main" val="20003"/>
                    </a:ext>
                  </a:extLst>
                </a:gridCol>
              </a:tblGrid>
              <a:tr h="584213">
                <a:tc>
                  <a:txBody>
                    <a:bodyPr/>
                    <a:lstStyle/>
                    <a:p>
                      <a:r>
                        <a:rPr lang="en-US" dirty="0"/>
                        <a:t>20</a:t>
                      </a:r>
                    </a:p>
                  </a:txBody>
                  <a:tcPr/>
                </a:tc>
                <a:tc>
                  <a:txBody>
                    <a:bodyPr/>
                    <a:lstStyle/>
                    <a:p>
                      <a:r>
                        <a:rPr lang="en-US" dirty="0"/>
                        <a:t>20</a:t>
                      </a:r>
                    </a:p>
                  </a:txBody>
                  <a:tcPr/>
                </a:tc>
                <a:tc>
                  <a:txBody>
                    <a:bodyPr/>
                    <a:lstStyle/>
                    <a:p>
                      <a:r>
                        <a:rPr lang="en-US" dirty="0"/>
                        <a:t>20</a:t>
                      </a:r>
                    </a:p>
                  </a:txBody>
                  <a:tcPr/>
                </a:tc>
                <a:tc>
                  <a:txBody>
                    <a:bodyPr/>
                    <a:lstStyle/>
                    <a:p>
                      <a:r>
                        <a:rPr lang="en-US" dirty="0"/>
                        <a:t>20</a:t>
                      </a:r>
                    </a:p>
                  </a:txBody>
                  <a:tcPr/>
                </a:tc>
                <a:extLst>
                  <a:ext uri="{0D108BD9-81ED-4DB2-BD59-A6C34878D82A}">
                    <a16:rowId xmlns:a16="http://schemas.microsoft.com/office/drawing/2014/main" val="10000"/>
                  </a:ext>
                </a:extLst>
              </a:tr>
              <a:tr h="592327">
                <a:tc>
                  <a:txBody>
                    <a:bodyPr/>
                    <a:lstStyle/>
                    <a:p>
                      <a:r>
                        <a:rPr lang="en-US" dirty="0"/>
                        <a:t>20</a:t>
                      </a:r>
                    </a:p>
                  </a:txBody>
                  <a:tcPr/>
                </a:tc>
                <a:tc>
                  <a:txBody>
                    <a:bodyPr/>
                    <a:lstStyle/>
                    <a:p>
                      <a:r>
                        <a:rPr lang="en-US" dirty="0"/>
                        <a:t>20</a:t>
                      </a:r>
                    </a:p>
                  </a:txBody>
                  <a:tcPr/>
                </a:tc>
                <a:tc>
                  <a:txBody>
                    <a:bodyPr/>
                    <a:lstStyle/>
                    <a:p>
                      <a:r>
                        <a:rPr lang="en-US" dirty="0"/>
                        <a:t>20</a:t>
                      </a:r>
                    </a:p>
                  </a:txBody>
                  <a:tcPr/>
                </a:tc>
                <a:tc>
                  <a:txBody>
                    <a:bodyPr/>
                    <a:lstStyle/>
                    <a:p>
                      <a:r>
                        <a:rPr lang="en-US" dirty="0"/>
                        <a:t>20</a:t>
                      </a:r>
                    </a:p>
                  </a:txBody>
                  <a:tcPr/>
                </a:tc>
                <a:extLst>
                  <a:ext uri="{0D108BD9-81ED-4DB2-BD59-A6C34878D82A}">
                    <a16:rowId xmlns:a16="http://schemas.microsoft.com/office/drawing/2014/main" val="10001"/>
                  </a:ext>
                </a:extLst>
              </a:tr>
              <a:tr h="592327">
                <a:tc>
                  <a:txBody>
                    <a:bodyPr/>
                    <a:lstStyle/>
                    <a:p>
                      <a:r>
                        <a:rPr lang="en-US" dirty="0"/>
                        <a:t>20</a:t>
                      </a:r>
                    </a:p>
                  </a:txBody>
                  <a:tcPr/>
                </a:tc>
                <a:tc>
                  <a:txBody>
                    <a:bodyPr/>
                    <a:lstStyle/>
                    <a:p>
                      <a:r>
                        <a:rPr lang="en-US" dirty="0"/>
                        <a:t>20</a:t>
                      </a:r>
                    </a:p>
                  </a:txBody>
                  <a:tcPr/>
                </a:tc>
                <a:tc>
                  <a:txBody>
                    <a:bodyPr/>
                    <a:lstStyle/>
                    <a:p>
                      <a:r>
                        <a:rPr lang="en-US" dirty="0"/>
                        <a:t>20</a:t>
                      </a:r>
                    </a:p>
                  </a:txBody>
                  <a:tcPr/>
                </a:tc>
                <a:tc>
                  <a:txBody>
                    <a:bodyPr/>
                    <a:lstStyle/>
                    <a:p>
                      <a:r>
                        <a:rPr lang="en-US" dirty="0"/>
                        <a:t>20</a:t>
                      </a:r>
                    </a:p>
                  </a:txBody>
                  <a:tcPr/>
                </a:tc>
                <a:extLst>
                  <a:ext uri="{0D108BD9-81ED-4DB2-BD59-A6C34878D82A}">
                    <a16:rowId xmlns:a16="http://schemas.microsoft.com/office/drawing/2014/main" val="10002"/>
                  </a:ext>
                </a:extLst>
              </a:tr>
              <a:tr h="592327">
                <a:tc>
                  <a:txBody>
                    <a:bodyPr/>
                    <a:lstStyle/>
                    <a:p>
                      <a:r>
                        <a:rPr lang="en-US" dirty="0"/>
                        <a:t>20</a:t>
                      </a:r>
                    </a:p>
                  </a:txBody>
                  <a:tcPr/>
                </a:tc>
                <a:tc>
                  <a:txBody>
                    <a:bodyPr/>
                    <a:lstStyle/>
                    <a:p>
                      <a:r>
                        <a:rPr lang="en-US" dirty="0"/>
                        <a:t>20</a:t>
                      </a:r>
                    </a:p>
                  </a:txBody>
                  <a:tcPr/>
                </a:tc>
                <a:tc>
                  <a:txBody>
                    <a:bodyPr/>
                    <a:lstStyle/>
                    <a:p>
                      <a:r>
                        <a:rPr lang="en-US" dirty="0"/>
                        <a:t>20</a:t>
                      </a:r>
                    </a:p>
                  </a:txBody>
                  <a:tcPr/>
                </a:tc>
                <a:tc>
                  <a:txBody>
                    <a:bodyPr/>
                    <a:lstStyle/>
                    <a:p>
                      <a:r>
                        <a:rPr lang="en-US" dirty="0"/>
                        <a:t>20</a:t>
                      </a:r>
                    </a:p>
                  </a:txBody>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50744748"/>
              </p:ext>
            </p:extLst>
          </p:nvPr>
        </p:nvGraphicFramePr>
        <p:xfrm>
          <a:off x="283016" y="2413169"/>
          <a:ext cx="2341608" cy="2085126"/>
        </p:xfrm>
        <a:graphic>
          <a:graphicData uri="http://schemas.openxmlformats.org/drawingml/2006/table">
            <a:tbl>
              <a:tblPr firstRow="1" bandRow="1">
                <a:tableStyleId>{5940675A-B579-460E-94D1-54222C63F5DA}</a:tableStyleId>
              </a:tblPr>
              <a:tblGrid>
                <a:gridCol w="780536">
                  <a:extLst>
                    <a:ext uri="{9D8B030D-6E8A-4147-A177-3AD203B41FA5}">
                      <a16:colId xmlns:a16="http://schemas.microsoft.com/office/drawing/2014/main" val="20000"/>
                    </a:ext>
                  </a:extLst>
                </a:gridCol>
                <a:gridCol w="780536">
                  <a:extLst>
                    <a:ext uri="{9D8B030D-6E8A-4147-A177-3AD203B41FA5}">
                      <a16:colId xmlns:a16="http://schemas.microsoft.com/office/drawing/2014/main" val="20001"/>
                    </a:ext>
                  </a:extLst>
                </a:gridCol>
                <a:gridCol w="780536">
                  <a:extLst>
                    <a:ext uri="{9D8B030D-6E8A-4147-A177-3AD203B41FA5}">
                      <a16:colId xmlns:a16="http://schemas.microsoft.com/office/drawing/2014/main" val="20002"/>
                    </a:ext>
                  </a:extLst>
                </a:gridCol>
              </a:tblGrid>
              <a:tr h="695042">
                <a:tc>
                  <a:txBody>
                    <a:bodyPr/>
                    <a:lstStyle/>
                    <a:p>
                      <a:r>
                        <a:rPr lang="en-US" dirty="0"/>
                        <a:t>1/9</a:t>
                      </a:r>
                    </a:p>
                  </a:txBody>
                  <a:tcPr/>
                </a:tc>
                <a:tc>
                  <a:txBody>
                    <a:bodyPr/>
                    <a:lstStyle/>
                    <a:p>
                      <a:r>
                        <a:rPr lang="en-US" dirty="0"/>
                        <a:t>1/9</a:t>
                      </a:r>
                    </a:p>
                  </a:txBody>
                  <a:tcPr/>
                </a:tc>
                <a:tc>
                  <a:txBody>
                    <a:bodyPr/>
                    <a:lstStyle/>
                    <a:p>
                      <a:r>
                        <a:rPr lang="en-US" dirty="0"/>
                        <a:t>1/9</a:t>
                      </a:r>
                    </a:p>
                  </a:txBody>
                  <a:tcPr/>
                </a:tc>
                <a:extLst>
                  <a:ext uri="{0D108BD9-81ED-4DB2-BD59-A6C34878D82A}">
                    <a16:rowId xmlns:a16="http://schemas.microsoft.com/office/drawing/2014/main" val="10000"/>
                  </a:ext>
                </a:extLst>
              </a:tr>
              <a:tr h="695042">
                <a:tc>
                  <a:txBody>
                    <a:bodyPr/>
                    <a:lstStyle/>
                    <a:p>
                      <a:r>
                        <a:rPr lang="en-US" dirty="0"/>
                        <a:t>1/9</a:t>
                      </a:r>
                    </a:p>
                  </a:txBody>
                  <a:tcPr/>
                </a:tc>
                <a:tc>
                  <a:txBody>
                    <a:bodyPr/>
                    <a:lstStyle/>
                    <a:p>
                      <a:r>
                        <a:rPr lang="en-US" dirty="0"/>
                        <a:t>1/9</a:t>
                      </a:r>
                    </a:p>
                  </a:txBody>
                  <a:tcPr/>
                </a:tc>
                <a:tc>
                  <a:txBody>
                    <a:bodyPr/>
                    <a:lstStyle/>
                    <a:p>
                      <a:r>
                        <a:rPr lang="en-US" dirty="0"/>
                        <a:t>1/9</a:t>
                      </a:r>
                    </a:p>
                  </a:txBody>
                  <a:tcPr/>
                </a:tc>
                <a:extLst>
                  <a:ext uri="{0D108BD9-81ED-4DB2-BD59-A6C34878D82A}">
                    <a16:rowId xmlns:a16="http://schemas.microsoft.com/office/drawing/2014/main" val="10001"/>
                  </a:ext>
                </a:extLst>
              </a:tr>
              <a:tr h="695042">
                <a:tc>
                  <a:txBody>
                    <a:bodyPr/>
                    <a:lstStyle/>
                    <a:p>
                      <a:r>
                        <a:rPr lang="en-US" dirty="0"/>
                        <a:t>1/9</a:t>
                      </a:r>
                    </a:p>
                  </a:txBody>
                  <a:tcPr/>
                </a:tc>
                <a:tc>
                  <a:txBody>
                    <a:bodyPr/>
                    <a:lstStyle/>
                    <a:p>
                      <a:r>
                        <a:rPr lang="en-US" dirty="0"/>
                        <a:t>1/9</a:t>
                      </a:r>
                    </a:p>
                  </a:txBody>
                  <a:tcPr/>
                </a:tc>
                <a:tc>
                  <a:txBody>
                    <a:bodyPr/>
                    <a:lstStyle/>
                    <a:p>
                      <a:r>
                        <a:rPr lang="en-US" dirty="0"/>
                        <a:t>1/9</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52190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Border Handling</a:t>
            </a:r>
          </a:p>
        </p:txBody>
      </p:sp>
      <p:sp>
        <p:nvSpPr>
          <p:cNvPr id="3" name="Content Placeholder 2"/>
          <p:cNvSpPr>
            <a:spLocks noGrp="1"/>
          </p:cNvSpPr>
          <p:nvPr>
            <p:ph idx="1"/>
          </p:nvPr>
        </p:nvSpPr>
        <p:spPr/>
        <p:txBody>
          <a:bodyPr/>
          <a:lstStyle/>
          <a:p>
            <a:pPr marL="0" indent="0">
              <a:buNone/>
            </a:pPr>
            <a:r>
              <a:rPr lang="en-US" dirty="0"/>
              <a:t>Depending on how you do the convolution, you  could end up with 3 different images. </a:t>
            </a:r>
          </a:p>
        </p:txBody>
      </p:sp>
      <p:pic>
        <p:nvPicPr>
          <p:cNvPr id="5" name="Picture 4" descr="Screen Shot 2015-01-25 at 9.51.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691" y="3275287"/>
            <a:ext cx="6391513" cy="2552984"/>
          </a:xfrm>
          <a:prstGeom prst="rect">
            <a:avLst/>
          </a:prstGeom>
        </p:spPr>
      </p:pic>
      <p:sp>
        <p:nvSpPr>
          <p:cNvPr id="6" name="TextBox 5"/>
          <p:cNvSpPr txBox="1"/>
          <p:nvPr/>
        </p:nvSpPr>
        <p:spPr>
          <a:xfrm>
            <a:off x="1739643" y="5828271"/>
            <a:ext cx="1182958" cy="369332"/>
          </a:xfrm>
          <a:prstGeom prst="rect">
            <a:avLst/>
          </a:prstGeom>
          <a:noFill/>
        </p:spPr>
        <p:txBody>
          <a:bodyPr wrap="square" rtlCol="0">
            <a:spAutoFit/>
          </a:bodyPr>
          <a:lstStyle/>
          <a:p>
            <a:r>
              <a:rPr lang="en-US" dirty="0"/>
              <a:t>full</a:t>
            </a:r>
          </a:p>
        </p:txBody>
      </p:sp>
      <p:sp>
        <p:nvSpPr>
          <p:cNvPr id="10" name="TextBox 9"/>
          <p:cNvSpPr txBox="1"/>
          <p:nvPr/>
        </p:nvSpPr>
        <p:spPr>
          <a:xfrm>
            <a:off x="3631686" y="5776086"/>
            <a:ext cx="1182958" cy="369332"/>
          </a:xfrm>
          <a:prstGeom prst="rect">
            <a:avLst/>
          </a:prstGeom>
          <a:noFill/>
        </p:spPr>
        <p:txBody>
          <a:bodyPr wrap="square" rtlCol="0">
            <a:spAutoFit/>
          </a:bodyPr>
          <a:lstStyle/>
          <a:p>
            <a:r>
              <a:rPr lang="en-US" dirty="0"/>
              <a:t>same</a:t>
            </a:r>
          </a:p>
        </p:txBody>
      </p:sp>
      <p:sp>
        <p:nvSpPr>
          <p:cNvPr id="12" name="TextBox 11"/>
          <p:cNvSpPr txBox="1"/>
          <p:nvPr/>
        </p:nvSpPr>
        <p:spPr>
          <a:xfrm>
            <a:off x="6032394" y="5756831"/>
            <a:ext cx="1182958" cy="369332"/>
          </a:xfrm>
          <a:prstGeom prst="rect">
            <a:avLst/>
          </a:prstGeom>
          <a:noFill/>
        </p:spPr>
        <p:txBody>
          <a:bodyPr wrap="square" rtlCol="0">
            <a:spAutoFit/>
          </a:bodyPr>
          <a:lstStyle/>
          <a:p>
            <a:r>
              <a:rPr lang="en-US" dirty="0"/>
              <a:t>valid</a:t>
            </a:r>
          </a:p>
        </p:txBody>
      </p:sp>
    </p:spTree>
    <p:extLst>
      <p:ext uri="{BB962C8B-B14F-4D97-AF65-F5344CB8AC3E}">
        <p14:creationId xmlns:p14="http://schemas.microsoft.com/office/powerpoint/2010/main" val="1725007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Convolution</a:t>
            </a:r>
          </a:p>
        </p:txBody>
      </p:sp>
      <p:sp>
        <p:nvSpPr>
          <p:cNvPr id="3" name="Content Placeholder 2"/>
          <p:cNvSpPr>
            <a:spLocks noGrp="1"/>
          </p:cNvSpPr>
          <p:nvPr>
            <p:ph idx="1"/>
          </p:nvPr>
        </p:nvSpPr>
        <p:spPr/>
        <p:txBody>
          <a:bodyPr>
            <a:normAutofit fontScale="70000" lnSpcReduction="20000"/>
          </a:bodyPr>
          <a:lstStyle/>
          <a:p>
            <a:r>
              <a:rPr lang="en-US" dirty="0"/>
              <a:t>Zero padding:</a:t>
            </a:r>
          </a:p>
          <a:p>
            <a:pPr marL="0" indent="0">
              <a:buNone/>
            </a:pPr>
            <a:r>
              <a:rPr lang="en-US" dirty="0"/>
              <a:t>Filled in borders with zeros, computed everywhere the kernel touches.</a:t>
            </a:r>
          </a:p>
          <a:p>
            <a:pPr marL="0" indent="0">
              <a:buNone/>
            </a:pPr>
            <a:endParaRPr lang="en-US" dirty="0"/>
          </a:p>
          <a:p>
            <a:pPr marL="0" indent="0">
              <a:buNone/>
            </a:pPr>
            <a:r>
              <a:rPr lang="en-US" dirty="0">
                <a:solidFill>
                  <a:srgbClr val="FF0000"/>
                </a:solidFill>
              </a:rPr>
              <a:t>      </a:t>
            </a:r>
            <a:r>
              <a:rPr lang="en-US" dirty="0" err="1">
                <a:solidFill>
                  <a:srgbClr val="FF0000"/>
                </a:solidFill>
              </a:rPr>
              <a:t>Numpy.convolve</a:t>
            </a:r>
            <a:r>
              <a:rPr lang="en-US" dirty="0">
                <a:solidFill>
                  <a:srgbClr val="FF0000"/>
                </a:solidFill>
              </a:rPr>
              <a:t>(</a:t>
            </a:r>
            <a:r>
              <a:rPr lang="en-US" dirty="0" err="1">
                <a:solidFill>
                  <a:srgbClr val="FF0000"/>
                </a:solidFill>
              </a:rPr>
              <a:t>a,v,mode</a:t>
            </a:r>
            <a:r>
              <a:rPr lang="en-US" dirty="0">
                <a:solidFill>
                  <a:srgbClr val="FF0000"/>
                </a:solidFill>
              </a:rPr>
              <a:t> =‘full’ or ‘same’)</a:t>
            </a:r>
          </a:p>
          <a:p>
            <a:pPr marL="0" indent="0">
              <a:buNone/>
            </a:pPr>
            <a:endParaRPr lang="en-US" dirty="0"/>
          </a:p>
          <a:p>
            <a:pPr marL="0" indent="0">
              <a:buNone/>
            </a:pPr>
            <a:r>
              <a:rPr lang="en-US" dirty="0"/>
              <a:t>This returns the convolution at each point of overlap, with an output shape of (N+M-1,). At the end-points of the convolution, the signals do not overlap completely, and boundary effects may be seen.</a:t>
            </a:r>
          </a:p>
          <a:p>
            <a:pPr marL="0" indent="0">
              <a:buNone/>
            </a:pPr>
            <a:endParaRPr lang="en-US" dirty="0"/>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1590026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Convolution</a:t>
            </a:r>
          </a:p>
        </p:txBody>
      </p:sp>
      <p:sp>
        <p:nvSpPr>
          <p:cNvPr id="3" name="Content Placeholder 2"/>
          <p:cNvSpPr>
            <a:spLocks noGrp="1"/>
          </p:cNvSpPr>
          <p:nvPr>
            <p:ph idx="1"/>
          </p:nvPr>
        </p:nvSpPr>
        <p:spPr/>
        <p:txBody>
          <a:bodyPr/>
          <a:lstStyle/>
          <a:p>
            <a:r>
              <a:rPr lang="en-US" dirty="0"/>
              <a:t>Convolve with a box kernel, suppose there are zeros outside the image matrix. </a:t>
            </a:r>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80730387"/>
              </p:ext>
            </p:extLst>
          </p:nvPr>
        </p:nvGraphicFramePr>
        <p:xfrm>
          <a:off x="1225641" y="3763718"/>
          <a:ext cx="3427660" cy="2361194"/>
        </p:xfrm>
        <a:graphic>
          <a:graphicData uri="http://schemas.openxmlformats.org/drawingml/2006/table">
            <a:tbl>
              <a:tblPr firstRow="1" bandRow="1">
                <a:tableStyleId>{5940675A-B579-460E-94D1-54222C63F5DA}</a:tableStyleId>
              </a:tblPr>
              <a:tblGrid>
                <a:gridCol w="856915">
                  <a:extLst>
                    <a:ext uri="{9D8B030D-6E8A-4147-A177-3AD203B41FA5}">
                      <a16:colId xmlns:a16="http://schemas.microsoft.com/office/drawing/2014/main" val="20000"/>
                    </a:ext>
                  </a:extLst>
                </a:gridCol>
                <a:gridCol w="856915">
                  <a:extLst>
                    <a:ext uri="{9D8B030D-6E8A-4147-A177-3AD203B41FA5}">
                      <a16:colId xmlns:a16="http://schemas.microsoft.com/office/drawing/2014/main" val="20001"/>
                    </a:ext>
                  </a:extLst>
                </a:gridCol>
                <a:gridCol w="856915">
                  <a:extLst>
                    <a:ext uri="{9D8B030D-6E8A-4147-A177-3AD203B41FA5}">
                      <a16:colId xmlns:a16="http://schemas.microsoft.com/office/drawing/2014/main" val="20002"/>
                    </a:ext>
                  </a:extLst>
                </a:gridCol>
                <a:gridCol w="856915">
                  <a:extLst>
                    <a:ext uri="{9D8B030D-6E8A-4147-A177-3AD203B41FA5}">
                      <a16:colId xmlns:a16="http://schemas.microsoft.com/office/drawing/2014/main" val="20003"/>
                    </a:ext>
                  </a:extLst>
                </a:gridCol>
              </a:tblGrid>
              <a:tr h="584213">
                <a:tc>
                  <a:txBody>
                    <a:bodyPr/>
                    <a:lstStyle/>
                    <a:p>
                      <a:r>
                        <a:rPr lang="en-US" dirty="0"/>
                        <a:t>20</a:t>
                      </a:r>
                    </a:p>
                  </a:txBody>
                  <a:tcPr/>
                </a:tc>
                <a:tc>
                  <a:txBody>
                    <a:bodyPr/>
                    <a:lstStyle/>
                    <a:p>
                      <a:r>
                        <a:rPr lang="en-US" dirty="0"/>
                        <a:t>20</a:t>
                      </a:r>
                    </a:p>
                  </a:txBody>
                  <a:tcPr/>
                </a:tc>
                <a:tc>
                  <a:txBody>
                    <a:bodyPr/>
                    <a:lstStyle/>
                    <a:p>
                      <a:r>
                        <a:rPr lang="en-US" dirty="0"/>
                        <a:t>20</a:t>
                      </a:r>
                    </a:p>
                  </a:txBody>
                  <a:tcPr/>
                </a:tc>
                <a:tc>
                  <a:txBody>
                    <a:bodyPr/>
                    <a:lstStyle/>
                    <a:p>
                      <a:r>
                        <a:rPr lang="en-US" dirty="0"/>
                        <a:t>20</a:t>
                      </a:r>
                    </a:p>
                  </a:txBody>
                  <a:tcPr/>
                </a:tc>
                <a:extLst>
                  <a:ext uri="{0D108BD9-81ED-4DB2-BD59-A6C34878D82A}">
                    <a16:rowId xmlns:a16="http://schemas.microsoft.com/office/drawing/2014/main" val="10000"/>
                  </a:ext>
                </a:extLst>
              </a:tr>
              <a:tr h="592327">
                <a:tc>
                  <a:txBody>
                    <a:bodyPr/>
                    <a:lstStyle/>
                    <a:p>
                      <a:r>
                        <a:rPr lang="en-US" dirty="0"/>
                        <a:t>20</a:t>
                      </a:r>
                    </a:p>
                  </a:txBody>
                  <a:tcPr/>
                </a:tc>
                <a:tc>
                  <a:txBody>
                    <a:bodyPr/>
                    <a:lstStyle/>
                    <a:p>
                      <a:r>
                        <a:rPr lang="en-US" dirty="0"/>
                        <a:t>20</a:t>
                      </a:r>
                    </a:p>
                  </a:txBody>
                  <a:tcPr/>
                </a:tc>
                <a:tc>
                  <a:txBody>
                    <a:bodyPr/>
                    <a:lstStyle/>
                    <a:p>
                      <a:r>
                        <a:rPr lang="en-US" dirty="0"/>
                        <a:t>20</a:t>
                      </a:r>
                    </a:p>
                  </a:txBody>
                  <a:tcPr/>
                </a:tc>
                <a:tc>
                  <a:txBody>
                    <a:bodyPr/>
                    <a:lstStyle/>
                    <a:p>
                      <a:r>
                        <a:rPr lang="en-US" dirty="0"/>
                        <a:t>20</a:t>
                      </a:r>
                    </a:p>
                  </a:txBody>
                  <a:tcPr/>
                </a:tc>
                <a:extLst>
                  <a:ext uri="{0D108BD9-81ED-4DB2-BD59-A6C34878D82A}">
                    <a16:rowId xmlns:a16="http://schemas.microsoft.com/office/drawing/2014/main" val="10001"/>
                  </a:ext>
                </a:extLst>
              </a:tr>
              <a:tr h="592327">
                <a:tc>
                  <a:txBody>
                    <a:bodyPr/>
                    <a:lstStyle/>
                    <a:p>
                      <a:r>
                        <a:rPr lang="en-US" dirty="0"/>
                        <a:t>20</a:t>
                      </a:r>
                    </a:p>
                  </a:txBody>
                  <a:tcPr/>
                </a:tc>
                <a:tc>
                  <a:txBody>
                    <a:bodyPr/>
                    <a:lstStyle/>
                    <a:p>
                      <a:r>
                        <a:rPr lang="en-US" dirty="0"/>
                        <a:t>20</a:t>
                      </a:r>
                    </a:p>
                  </a:txBody>
                  <a:tcPr/>
                </a:tc>
                <a:tc>
                  <a:txBody>
                    <a:bodyPr/>
                    <a:lstStyle/>
                    <a:p>
                      <a:r>
                        <a:rPr lang="en-US" dirty="0"/>
                        <a:t>20</a:t>
                      </a:r>
                    </a:p>
                  </a:txBody>
                  <a:tcPr/>
                </a:tc>
                <a:tc>
                  <a:txBody>
                    <a:bodyPr/>
                    <a:lstStyle/>
                    <a:p>
                      <a:r>
                        <a:rPr lang="en-US" dirty="0"/>
                        <a:t>20</a:t>
                      </a:r>
                    </a:p>
                  </a:txBody>
                  <a:tcPr/>
                </a:tc>
                <a:extLst>
                  <a:ext uri="{0D108BD9-81ED-4DB2-BD59-A6C34878D82A}">
                    <a16:rowId xmlns:a16="http://schemas.microsoft.com/office/drawing/2014/main" val="10002"/>
                  </a:ext>
                </a:extLst>
              </a:tr>
              <a:tr h="592327">
                <a:tc>
                  <a:txBody>
                    <a:bodyPr/>
                    <a:lstStyle/>
                    <a:p>
                      <a:r>
                        <a:rPr lang="en-US" dirty="0"/>
                        <a:t>20</a:t>
                      </a:r>
                    </a:p>
                  </a:txBody>
                  <a:tcPr/>
                </a:tc>
                <a:tc>
                  <a:txBody>
                    <a:bodyPr/>
                    <a:lstStyle/>
                    <a:p>
                      <a:r>
                        <a:rPr lang="en-US" dirty="0"/>
                        <a:t>20</a:t>
                      </a:r>
                    </a:p>
                  </a:txBody>
                  <a:tcPr/>
                </a:tc>
                <a:tc>
                  <a:txBody>
                    <a:bodyPr/>
                    <a:lstStyle/>
                    <a:p>
                      <a:r>
                        <a:rPr lang="en-US" dirty="0"/>
                        <a:t>20</a:t>
                      </a:r>
                    </a:p>
                  </a:txBody>
                  <a:tcPr/>
                </a:tc>
                <a:tc>
                  <a:txBody>
                    <a:bodyPr/>
                    <a:lstStyle/>
                    <a:p>
                      <a:r>
                        <a:rPr lang="en-US" dirty="0"/>
                        <a:t>20</a:t>
                      </a:r>
                    </a:p>
                  </a:txBody>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990660657"/>
              </p:ext>
            </p:extLst>
          </p:nvPr>
        </p:nvGraphicFramePr>
        <p:xfrm>
          <a:off x="283016" y="2795859"/>
          <a:ext cx="2341608" cy="2085126"/>
        </p:xfrm>
        <a:graphic>
          <a:graphicData uri="http://schemas.openxmlformats.org/drawingml/2006/table">
            <a:tbl>
              <a:tblPr firstRow="1" bandRow="1">
                <a:tableStyleId>{5940675A-B579-460E-94D1-54222C63F5DA}</a:tableStyleId>
              </a:tblPr>
              <a:tblGrid>
                <a:gridCol w="780536">
                  <a:extLst>
                    <a:ext uri="{9D8B030D-6E8A-4147-A177-3AD203B41FA5}">
                      <a16:colId xmlns:a16="http://schemas.microsoft.com/office/drawing/2014/main" val="20000"/>
                    </a:ext>
                  </a:extLst>
                </a:gridCol>
                <a:gridCol w="780536">
                  <a:extLst>
                    <a:ext uri="{9D8B030D-6E8A-4147-A177-3AD203B41FA5}">
                      <a16:colId xmlns:a16="http://schemas.microsoft.com/office/drawing/2014/main" val="20001"/>
                    </a:ext>
                  </a:extLst>
                </a:gridCol>
                <a:gridCol w="780536">
                  <a:extLst>
                    <a:ext uri="{9D8B030D-6E8A-4147-A177-3AD203B41FA5}">
                      <a16:colId xmlns:a16="http://schemas.microsoft.com/office/drawing/2014/main" val="20002"/>
                    </a:ext>
                  </a:extLst>
                </a:gridCol>
              </a:tblGrid>
              <a:tr h="695042">
                <a:tc>
                  <a:txBody>
                    <a:bodyPr/>
                    <a:lstStyle/>
                    <a:p>
                      <a:r>
                        <a:rPr lang="en-US" dirty="0"/>
                        <a:t>1/9</a:t>
                      </a:r>
                    </a:p>
                  </a:txBody>
                  <a:tcPr/>
                </a:tc>
                <a:tc>
                  <a:txBody>
                    <a:bodyPr/>
                    <a:lstStyle/>
                    <a:p>
                      <a:r>
                        <a:rPr lang="en-US" dirty="0"/>
                        <a:t>1/9</a:t>
                      </a:r>
                    </a:p>
                  </a:txBody>
                  <a:tcPr/>
                </a:tc>
                <a:tc>
                  <a:txBody>
                    <a:bodyPr/>
                    <a:lstStyle/>
                    <a:p>
                      <a:r>
                        <a:rPr lang="en-US" dirty="0"/>
                        <a:t>1/9</a:t>
                      </a:r>
                    </a:p>
                  </a:txBody>
                  <a:tcPr/>
                </a:tc>
                <a:extLst>
                  <a:ext uri="{0D108BD9-81ED-4DB2-BD59-A6C34878D82A}">
                    <a16:rowId xmlns:a16="http://schemas.microsoft.com/office/drawing/2014/main" val="10000"/>
                  </a:ext>
                </a:extLst>
              </a:tr>
              <a:tr h="695042">
                <a:tc>
                  <a:txBody>
                    <a:bodyPr/>
                    <a:lstStyle/>
                    <a:p>
                      <a:r>
                        <a:rPr lang="en-US" dirty="0"/>
                        <a:t>1/9</a:t>
                      </a:r>
                    </a:p>
                  </a:txBody>
                  <a:tcPr/>
                </a:tc>
                <a:tc>
                  <a:txBody>
                    <a:bodyPr/>
                    <a:lstStyle/>
                    <a:p>
                      <a:r>
                        <a:rPr lang="en-US" dirty="0"/>
                        <a:t>1/9</a:t>
                      </a:r>
                    </a:p>
                  </a:txBody>
                  <a:tcPr/>
                </a:tc>
                <a:tc>
                  <a:txBody>
                    <a:bodyPr/>
                    <a:lstStyle/>
                    <a:p>
                      <a:r>
                        <a:rPr lang="en-US" dirty="0"/>
                        <a:t>1/9</a:t>
                      </a:r>
                    </a:p>
                  </a:txBody>
                  <a:tcPr/>
                </a:tc>
                <a:extLst>
                  <a:ext uri="{0D108BD9-81ED-4DB2-BD59-A6C34878D82A}">
                    <a16:rowId xmlns:a16="http://schemas.microsoft.com/office/drawing/2014/main" val="10001"/>
                  </a:ext>
                </a:extLst>
              </a:tr>
              <a:tr h="695042">
                <a:tc>
                  <a:txBody>
                    <a:bodyPr/>
                    <a:lstStyle/>
                    <a:p>
                      <a:r>
                        <a:rPr lang="en-US" dirty="0"/>
                        <a:t>1/9</a:t>
                      </a:r>
                    </a:p>
                  </a:txBody>
                  <a:tcPr/>
                </a:tc>
                <a:tc>
                  <a:txBody>
                    <a:bodyPr/>
                    <a:lstStyle/>
                    <a:p>
                      <a:r>
                        <a:rPr lang="en-US" dirty="0"/>
                        <a:t>1/9</a:t>
                      </a:r>
                    </a:p>
                  </a:txBody>
                  <a:tcPr/>
                </a:tc>
                <a:tc>
                  <a:txBody>
                    <a:bodyPr/>
                    <a:lstStyle/>
                    <a:p>
                      <a:r>
                        <a:rPr lang="en-US" dirty="0"/>
                        <a:t>1/9</a:t>
                      </a:r>
                    </a:p>
                  </a:txBody>
                  <a:tcPr/>
                </a:tc>
                <a:extLst>
                  <a:ext uri="{0D108BD9-81ED-4DB2-BD59-A6C34878D82A}">
                    <a16:rowId xmlns:a16="http://schemas.microsoft.com/office/drawing/2014/main" val="10002"/>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8047814"/>
              </p:ext>
            </p:extLst>
          </p:nvPr>
        </p:nvGraphicFramePr>
        <p:xfrm>
          <a:off x="5734749" y="2964183"/>
          <a:ext cx="3174552" cy="2596792"/>
        </p:xfrm>
        <a:graphic>
          <a:graphicData uri="http://schemas.openxmlformats.org/drawingml/2006/table">
            <a:tbl>
              <a:tblPr firstRow="1" bandRow="1">
                <a:tableStyleId>{5940675A-B579-460E-94D1-54222C63F5DA}</a:tableStyleId>
              </a:tblPr>
              <a:tblGrid>
                <a:gridCol w="793638">
                  <a:extLst>
                    <a:ext uri="{9D8B030D-6E8A-4147-A177-3AD203B41FA5}">
                      <a16:colId xmlns:a16="http://schemas.microsoft.com/office/drawing/2014/main" val="20000"/>
                    </a:ext>
                  </a:extLst>
                </a:gridCol>
                <a:gridCol w="793638">
                  <a:extLst>
                    <a:ext uri="{9D8B030D-6E8A-4147-A177-3AD203B41FA5}">
                      <a16:colId xmlns:a16="http://schemas.microsoft.com/office/drawing/2014/main" val="20001"/>
                    </a:ext>
                  </a:extLst>
                </a:gridCol>
                <a:gridCol w="793638">
                  <a:extLst>
                    <a:ext uri="{9D8B030D-6E8A-4147-A177-3AD203B41FA5}">
                      <a16:colId xmlns:a16="http://schemas.microsoft.com/office/drawing/2014/main" val="20002"/>
                    </a:ext>
                  </a:extLst>
                </a:gridCol>
                <a:gridCol w="793638">
                  <a:extLst>
                    <a:ext uri="{9D8B030D-6E8A-4147-A177-3AD203B41FA5}">
                      <a16:colId xmlns:a16="http://schemas.microsoft.com/office/drawing/2014/main" val="20003"/>
                    </a:ext>
                  </a:extLst>
                </a:gridCol>
              </a:tblGrid>
              <a:tr h="649198">
                <a:tc>
                  <a:txBody>
                    <a:bodyPr/>
                    <a:lstStyle/>
                    <a:p>
                      <a:r>
                        <a:rPr lang="en-US" dirty="0"/>
                        <a:t>8.9</a:t>
                      </a:r>
                    </a:p>
                  </a:txBody>
                  <a:tcPr/>
                </a:tc>
                <a:tc>
                  <a:txBody>
                    <a:bodyPr/>
                    <a:lstStyle/>
                    <a:p>
                      <a:r>
                        <a:rPr lang="en-US" dirty="0"/>
                        <a:t>13.3</a:t>
                      </a:r>
                    </a:p>
                  </a:txBody>
                  <a:tcPr/>
                </a:tc>
                <a:tc>
                  <a:txBody>
                    <a:bodyPr/>
                    <a:lstStyle/>
                    <a:p>
                      <a:r>
                        <a:rPr lang="en-US" dirty="0"/>
                        <a:t>13.3</a:t>
                      </a:r>
                    </a:p>
                  </a:txBody>
                  <a:tcPr/>
                </a:tc>
                <a:tc>
                  <a:txBody>
                    <a:bodyPr/>
                    <a:lstStyle/>
                    <a:p>
                      <a:r>
                        <a:rPr lang="en-US" dirty="0"/>
                        <a:t>8.9</a:t>
                      </a:r>
                    </a:p>
                  </a:txBody>
                  <a:tcPr/>
                </a:tc>
                <a:extLst>
                  <a:ext uri="{0D108BD9-81ED-4DB2-BD59-A6C34878D82A}">
                    <a16:rowId xmlns:a16="http://schemas.microsoft.com/office/drawing/2014/main" val="10000"/>
                  </a:ext>
                </a:extLst>
              </a:tr>
              <a:tr h="649198">
                <a:tc>
                  <a:txBody>
                    <a:bodyPr/>
                    <a:lstStyle/>
                    <a:p>
                      <a:r>
                        <a:rPr lang="en-US" dirty="0"/>
                        <a:t>13.3</a:t>
                      </a:r>
                    </a:p>
                  </a:txBody>
                  <a:tcPr/>
                </a:tc>
                <a:tc>
                  <a:txBody>
                    <a:bodyPr/>
                    <a:lstStyle/>
                    <a:p>
                      <a:r>
                        <a:rPr lang="en-US" dirty="0"/>
                        <a:t>20.0</a:t>
                      </a:r>
                    </a:p>
                  </a:txBody>
                  <a:tcPr/>
                </a:tc>
                <a:tc>
                  <a:txBody>
                    <a:bodyPr/>
                    <a:lstStyle/>
                    <a:p>
                      <a:r>
                        <a:rPr lang="en-US" dirty="0"/>
                        <a:t>20.0</a:t>
                      </a:r>
                    </a:p>
                  </a:txBody>
                  <a:tcPr/>
                </a:tc>
                <a:tc>
                  <a:txBody>
                    <a:bodyPr/>
                    <a:lstStyle/>
                    <a:p>
                      <a:r>
                        <a:rPr lang="en-US" dirty="0"/>
                        <a:t>13.3</a:t>
                      </a:r>
                    </a:p>
                  </a:txBody>
                  <a:tcPr/>
                </a:tc>
                <a:extLst>
                  <a:ext uri="{0D108BD9-81ED-4DB2-BD59-A6C34878D82A}">
                    <a16:rowId xmlns:a16="http://schemas.microsoft.com/office/drawing/2014/main" val="10001"/>
                  </a:ext>
                </a:extLst>
              </a:tr>
              <a:tr h="649198">
                <a:tc>
                  <a:txBody>
                    <a:bodyPr/>
                    <a:lstStyle/>
                    <a:p>
                      <a:r>
                        <a:rPr lang="en-US" dirty="0"/>
                        <a:t>13.3</a:t>
                      </a:r>
                    </a:p>
                  </a:txBody>
                  <a:tcPr/>
                </a:tc>
                <a:tc>
                  <a:txBody>
                    <a:bodyPr/>
                    <a:lstStyle/>
                    <a:p>
                      <a:r>
                        <a:rPr lang="en-US" dirty="0"/>
                        <a:t>20.0</a:t>
                      </a:r>
                    </a:p>
                  </a:txBody>
                  <a:tcPr/>
                </a:tc>
                <a:tc>
                  <a:txBody>
                    <a:bodyPr/>
                    <a:lstStyle/>
                    <a:p>
                      <a:r>
                        <a:rPr lang="en-US" dirty="0"/>
                        <a:t>20.0</a:t>
                      </a:r>
                    </a:p>
                  </a:txBody>
                  <a:tcPr/>
                </a:tc>
                <a:tc>
                  <a:txBody>
                    <a:bodyPr/>
                    <a:lstStyle/>
                    <a:p>
                      <a:r>
                        <a:rPr lang="en-US" dirty="0"/>
                        <a:t>13.3</a:t>
                      </a:r>
                    </a:p>
                  </a:txBody>
                  <a:tcPr/>
                </a:tc>
                <a:extLst>
                  <a:ext uri="{0D108BD9-81ED-4DB2-BD59-A6C34878D82A}">
                    <a16:rowId xmlns:a16="http://schemas.microsoft.com/office/drawing/2014/main" val="10002"/>
                  </a:ext>
                </a:extLst>
              </a:tr>
              <a:tr h="649198">
                <a:tc>
                  <a:txBody>
                    <a:bodyPr/>
                    <a:lstStyle/>
                    <a:p>
                      <a:r>
                        <a:rPr lang="en-US" dirty="0"/>
                        <a:t>8.9</a:t>
                      </a:r>
                    </a:p>
                  </a:txBody>
                  <a:tcPr/>
                </a:tc>
                <a:tc>
                  <a:txBody>
                    <a:bodyPr/>
                    <a:lstStyle/>
                    <a:p>
                      <a:r>
                        <a:rPr lang="en-US" dirty="0"/>
                        <a:t>13.3</a:t>
                      </a:r>
                    </a:p>
                  </a:txBody>
                  <a:tcPr/>
                </a:tc>
                <a:tc>
                  <a:txBody>
                    <a:bodyPr/>
                    <a:lstStyle/>
                    <a:p>
                      <a:r>
                        <a:rPr lang="en-US" dirty="0"/>
                        <a:t>13.3</a:t>
                      </a:r>
                    </a:p>
                  </a:txBody>
                  <a:tcPr/>
                </a:tc>
                <a:tc>
                  <a:txBody>
                    <a:bodyPr/>
                    <a:lstStyle/>
                    <a:p>
                      <a:r>
                        <a:rPr lang="en-US" dirty="0"/>
                        <a:t>8.9</a:t>
                      </a:r>
                    </a:p>
                  </a:txBody>
                  <a:tcPr/>
                </a:tc>
                <a:extLst>
                  <a:ext uri="{0D108BD9-81ED-4DB2-BD59-A6C34878D82A}">
                    <a16:rowId xmlns:a16="http://schemas.microsoft.com/office/drawing/2014/main" val="10003"/>
                  </a:ext>
                </a:extLst>
              </a:tr>
            </a:tbl>
          </a:graphicData>
        </a:graphic>
      </p:graphicFrame>
      <p:sp>
        <p:nvSpPr>
          <p:cNvPr id="11" name="Right Arrow 10"/>
          <p:cNvSpPr/>
          <p:nvPr/>
        </p:nvSpPr>
        <p:spPr>
          <a:xfrm>
            <a:off x="5079758" y="4122628"/>
            <a:ext cx="382722" cy="15655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9710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Convolution</a:t>
            </a:r>
          </a:p>
        </p:txBody>
      </p:sp>
      <p:sp>
        <p:nvSpPr>
          <p:cNvPr id="3" name="Content Placeholder 2"/>
          <p:cNvSpPr>
            <a:spLocks noGrp="1"/>
          </p:cNvSpPr>
          <p:nvPr>
            <p:ph idx="1"/>
          </p:nvPr>
        </p:nvSpPr>
        <p:spPr/>
        <p:txBody>
          <a:bodyPr/>
          <a:lstStyle/>
          <a:p>
            <a:r>
              <a:rPr lang="en-US" dirty="0"/>
              <a:t>This is called “same” in MATLAB/</a:t>
            </a:r>
            <a:r>
              <a:rPr lang="en-US" dirty="0" err="1"/>
              <a:t>Numpy</a:t>
            </a:r>
            <a:endParaRPr lang="en-US" dirty="0"/>
          </a:p>
        </p:txBody>
      </p:sp>
      <p:pic>
        <p:nvPicPr>
          <p:cNvPr id="12" name="Picture 11" descr="Screen Shot 2015-01-25 at 7.34.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890" y="2752170"/>
            <a:ext cx="3436351" cy="2692482"/>
          </a:xfrm>
          <a:prstGeom prst="rect">
            <a:avLst/>
          </a:prstGeom>
        </p:spPr>
      </p:pic>
      <p:pic>
        <p:nvPicPr>
          <p:cNvPr id="13" name="Picture 12" descr="Screen Shot 2015-01-25 at 8.07.5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2243" y="2734775"/>
            <a:ext cx="3405197" cy="2692482"/>
          </a:xfrm>
          <a:prstGeom prst="rect">
            <a:avLst/>
          </a:prstGeom>
        </p:spPr>
      </p:pic>
      <p:sp>
        <p:nvSpPr>
          <p:cNvPr id="14" name="TextBox 13"/>
          <p:cNvSpPr txBox="1"/>
          <p:nvPr/>
        </p:nvSpPr>
        <p:spPr>
          <a:xfrm>
            <a:off x="991597" y="5596510"/>
            <a:ext cx="2487690" cy="461665"/>
          </a:xfrm>
          <a:prstGeom prst="rect">
            <a:avLst/>
          </a:prstGeom>
          <a:noFill/>
        </p:spPr>
        <p:txBody>
          <a:bodyPr wrap="square" rtlCol="0">
            <a:spAutoFit/>
          </a:bodyPr>
          <a:lstStyle/>
          <a:p>
            <a:pPr algn="ctr"/>
            <a:r>
              <a:rPr lang="en-US" sz="2400" dirty="0"/>
              <a:t>4 ×4</a:t>
            </a:r>
          </a:p>
        </p:txBody>
      </p:sp>
      <p:sp>
        <p:nvSpPr>
          <p:cNvPr id="16" name="TextBox 15"/>
          <p:cNvSpPr txBox="1"/>
          <p:nvPr/>
        </p:nvSpPr>
        <p:spPr>
          <a:xfrm>
            <a:off x="5145177" y="5622447"/>
            <a:ext cx="2487690" cy="461665"/>
          </a:xfrm>
          <a:prstGeom prst="rect">
            <a:avLst/>
          </a:prstGeom>
          <a:noFill/>
        </p:spPr>
        <p:txBody>
          <a:bodyPr wrap="square" rtlCol="0">
            <a:spAutoFit/>
          </a:bodyPr>
          <a:lstStyle/>
          <a:p>
            <a:pPr algn="ctr"/>
            <a:r>
              <a:rPr lang="en-US" sz="2400" dirty="0"/>
              <a:t>4 ×4</a:t>
            </a:r>
          </a:p>
        </p:txBody>
      </p:sp>
    </p:spTree>
    <p:extLst>
      <p:ext uri="{BB962C8B-B14F-4D97-AF65-F5344CB8AC3E}">
        <p14:creationId xmlns:p14="http://schemas.microsoft.com/office/powerpoint/2010/main" val="3607464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Convolution</a:t>
            </a:r>
          </a:p>
        </p:txBody>
      </p:sp>
      <p:sp>
        <p:nvSpPr>
          <p:cNvPr id="3" name="Content Placeholder 2"/>
          <p:cNvSpPr>
            <a:spLocks noGrp="1"/>
          </p:cNvSpPr>
          <p:nvPr>
            <p:ph idx="1"/>
          </p:nvPr>
        </p:nvSpPr>
        <p:spPr/>
        <p:txBody>
          <a:bodyPr>
            <a:normAutofit/>
          </a:bodyPr>
          <a:lstStyle/>
          <a:p>
            <a:endParaRPr lang="en-US" sz="1400" dirty="0"/>
          </a:p>
        </p:txBody>
      </p:sp>
      <p:graphicFrame>
        <p:nvGraphicFramePr>
          <p:cNvPr id="7" name="Table 6"/>
          <p:cNvGraphicFramePr>
            <a:graphicFrameLocks noGrp="1"/>
          </p:cNvGraphicFramePr>
          <p:nvPr>
            <p:extLst>
              <p:ext uri="{D42A27DB-BD31-4B8C-83A1-F6EECF244321}">
                <p14:modId xmlns:p14="http://schemas.microsoft.com/office/powerpoint/2010/main" val="3955113488"/>
              </p:ext>
            </p:extLst>
          </p:nvPr>
        </p:nvGraphicFramePr>
        <p:xfrm>
          <a:off x="1886705" y="3858332"/>
          <a:ext cx="3088676" cy="2142963"/>
        </p:xfrm>
        <a:graphic>
          <a:graphicData uri="http://schemas.openxmlformats.org/drawingml/2006/table">
            <a:tbl>
              <a:tblPr firstRow="1" bandRow="1">
                <a:tableStyleId>{5940675A-B579-460E-94D1-54222C63F5DA}</a:tableStyleId>
              </a:tblPr>
              <a:tblGrid>
                <a:gridCol w="772169">
                  <a:extLst>
                    <a:ext uri="{9D8B030D-6E8A-4147-A177-3AD203B41FA5}">
                      <a16:colId xmlns:a16="http://schemas.microsoft.com/office/drawing/2014/main" val="20000"/>
                    </a:ext>
                  </a:extLst>
                </a:gridCol>
                <a:gridCol w="772169">
                  <a:extLst>
                    <a:ext uri="{9D8B030D-6E8A-4147-A177-3AD203B41FA5}">
                      <a16:colId xmlns:a16="http://schemas.microsoft.com/office/drawing/2014/main" val="20001"/>
                    </a:ext>
                  </a:extLst>
                </a:gridCol>
                <a:gridCol w="772169">
                  <a:extLst>
                    <a:ext uri="{9D8B030D-6E8A-4147-A177-3AD203B41FA5}">
                      <a16:colId xmlns:a16="http://schemas.microsoft.com/office/drawing/2014/main" val="20002"/>
                    </a:ext>
                  </a:extLst>
                </a:gridCol>
                <a:gridCol w="772169">
                  <a:extLst>
                    <a:ext uri="{9D8B030D-6E8A-4147-A177-3AD203B41FA5}">
                      <a16:colId xmlns:a16="http://schemas.microsoft.com/office/drawing/2014/main" val="20003"/>
                    </a:ext>
                  </a:extLst>
                </a:gridCol>
              </a:tblGrid>
              <a:tr h="530217">
                <a:tc>
                  <a:txBody>
                    <a:bodyPr/>
                    <a:lstStyle/>
                    <a:p>
                      <a:r>
                        <a:rPr lang="en-US" dirty="0"/>
                        <a:t>20</a:t>
                      </a:r>
                    </a:p>
                  </a:txBody>
                  <a:tcPr/>
                </a:tc>
                <a:tc>
                  <a:txBody>
                    <a:bodyPr/>
                    <a:lstStyle/>
                    <a:p>
                      <a:r>
                        <a:rPr lang="en-US" dirty="0"/>
                        <a:t>20</a:t>
                      </a:r>
                    </a:p>
                  </a:txBody>
                  <a:tcPr/>
                </a:tc>
                <a:tc>
                  <a:txBody>
                    <a:bodyPr/>
                    <a:lstStyle/>
                    <a:p>
                      <a:r>
                        <a:rPr lang="en-US" dirty="0"/>
                        <a:t>20</a:t>
                      </a:r>
                    </a:p>
                  </a:txBody>
                  <a:tcPr/>
                </a:tc>
                <a:tc>
                  <a:txBody>
                    <a:bodyPr/>
                    <a:lstStyle/>
                    <a:p>
                      <a:r>
                        <a:rPr lang="en-US" dirty="0"/>
                        <a:t>20</a:t>
                      </a:r>
                    </a:p>
                  </a:txBody>
                  <a:tcPr/>
                </a:tc>
                <a:extLst>
                  <a:ext uri="{0D108BD9-81ED-4DB2-BD59-A6C34878D82A}">
                    <a16:rowId xmlns:a16="http://schemas.microsoft.com/office/drawing/2014/main" val="10000"/>
                  </a:ext>
                </a:extLst>
              </a:tr>
              <a:tr h="537582">
                <a:tc>
                  <a:txBody>
                    <a:bodyPr/>
                    <a:lstStyle/>
                    <a:p>
                      <a:r>
                        <a:rPr lang="en-US" dirty="0"/>
                        <a:t>20</a:t>
                      </a:r>
                    </a:p>
                  </a:txBody>
                  <a:tcPr/>
                </a:tc>
                <a:tc>
                  <a:txBody>
                    <a:bodyPr/>
                    <a:lstStyle/>
                    <a:p>
                      <a:r>
                        <a:rPr lang="en-US" dirty="0"/>
                        <a:t>20</a:t>
                      </a:r>
                    </a:p>
                  </a:txBody>
                  <a:tcPr/>
                </a:tc>
                <a:tc>
                  <a:txBody>
                    <a:bodyPr/>
                    <a:lstStyle/>
                    <a:p>
                      <a:r>
                        <a:rPr lang="en-US" dirty="0"/>
                        <a:t>20</a:t>
                      </a:r>
                    </a:p>
                  </a:txBody>
                  <a:tcPr/>
                </a:tc>
                <a:tc>
                  <a:txBody>
                    <a:bodyPr/>
                    <a:lstStyle/>
                    <a:p>
                      <a:r>
                        <a:rPr lang="en-US" dirty="0"/>
                        <a:t>20</a:t>
                      </a:r>
                    </a:p>
                  </a:txBody>
                  <a:tcPr/>
                </a:tc>
                <a:extLst>
                  <a:ext uri="{0D108BD9-81ED-4DB2-BD59-A6C34878D82A}">
                    <a16:rowId xmlns:a16="http://schemas.microsoft.com/office/drawing/2014/main" val="10001"/>
                  </a:ext>
                </a:extLst>
              </a:tr>
              <a:tr h="537582">
                <a:tc>
                  <a:txBody>
                    <a:bodyPr/>
                    <a:lstStyle/>
                    <a:p>
                      <a:r>
                        <a:rPr lang="en-US" dirty="0"/>
                        <a:t>20</a:t>
                      </a:r>
                    </a:p>
                  </a:txBody>
                  <a:tcPr/>
                </a:tc>
                <a:tc>
                  <a:txBody>
                    <a:bodyPr/>
                    <a:lstStyle/>
                    <a:p>
                      <a:r>
                        <a:rPr lang="en-US" dirty="0"/>
                        <a:t>20</a:t>
                      </a:r>
                    </a:p>
                  </a:txBody>
                  <a:tcPr/>
                </a:tc>
                <a:tc>
                  <a:txBody>
                    <a:bodyPr/>
                    <a:lstStyle/>
                    <a:p>
                      <a:r>
                        <a:rPr lang="en-US" dirty="0"/>
                        <a:t>20</a:t>
                      </a:r>
                    </a:p>
                  </a:txBody>
                  <a:tcPr/>
                </a:tc>
                <a:tc>
                  <a:txBody>
                    <a:bodyPr/>
                    <a:lstStyle/>
                    <a:p>
                      <a:r>
                        <a:rPr lang="en-US" dirty="0"/>
                        <a:t>20</a:t>
                      </a:r>
                    </a:p>
                  </a:txBody>
                  <a:tcPr/>
                </a:tc>
                <a:extLst>
                  <a:ext uri="{0D108BD9-81ED-4DB2-BD59-A6C34878D82A}">
                    <a16:rowId xmlns:a16="http://schemas.microsoft.com/office/drawing/2014/main" val="10002"/>
                  </a:ext>
                </a:extLst>
              </a:tr>
              <a:tr h="537582">
                <a:tc>
                  <a:txBody>
                    <a:bodyPr/>
                    <a:lstStyle/>
                    <a:p>
                      <a:r>
                        <a:rPr lang="en-US" dirty="0"/>
                        <a:t>20</a:t>
                      </a:r>
                    </a:p>
                  </a:txBody>
                  <a:tcPr/>
                </a:tc>
                <a:tc>
                  <a:txBody>
                    <a:bodyPr/>
                    <a:lstStyle/>
                    <a:p>
                      <a:r>
                        <a:rPr lang="en-US" dirty="0"/>
                        <a:t>20</a:t>
                      </a:r>
                    </a:p>
                  </a:txBody>
                  <a:tcPr/>
                </a:tc>
                <a:tc>
                  <a:txBody>
                    <a:bodyPr/>
                    <a:lstStyle/>
                    <a:p>
                      <a:r>
                        <a:rPr lang="en-US" dirty="0"/>
                        <a:t>20</a:t>
                      </a:r>
                    </a:p>
                  </a:txBody>
                  <a:tcPr/>
                </a:tc>
                <a:tc>
                  <a:txBody>
                    <a:bodyPr/>
                    <a:lstStyle/>
                    <a:p>
                      <a:r>
                        <a:rPr lang="en-US" dirty="0"/>
                        <a:t>20</a:t>
                      </a:r>
                    </a:p>
                  </a:txBody>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745788193"/>
              </p:ext>
            </p:extLst>
          </p:nvPr>
        </p:nvGraphicFramePr>
        <p:xfrm>
          <a:off x="283016" y="2413169"/>
          <a:ext cx="2341608" cy="2085126"/>
        </p:xfrm>
        <a:graphic>
          <a:graphicData uri="http://schemas.openxmlformats.org/drawingml/2006/table">
            <a:tbl>
              <a:tblPr firstRow="1" bandRow="1">
                <a:tableStyleId>{5940675A-B579-460E-94D1-54222C63F5DA}</a:tableStyleId>
              </a:tblPr>
              <a:tblGrid>
                <a:gridCol w="780536">
                  <a:extLst>
                    <a:ext uri="{9D8B030D-6E8A-4147-A177-3AD203B41FA5}">
                      <a16:colId xmlns:a16="http://schemas.microsoft.com/office/drawing/2014/main" val="20000"/>
                    </a:ext>
                  </a:extLst>
                </a:gridCol>
                <a:gridCol w="780536">
                  <a:extLst>
                    <a:ext uri="{9D8B030D-6E8A-4147-A177-3AD203B41FA5}">
                      <a16:colId xmlns:a16="http://schemas.microsoft.com/office/drawing/2014/main" val="20001"/>
                    </a:ext>
                  </a:extLst>
                </a:gridCol>
                <a:gridCol w="780536">
                  <a:extLst>
                    <a:ext uri="{9D8B030D-6E8A-4147-A177-3AD203B41FA5}">
                      <a16:colId xmlns:a16="http://schemas.microsoft.com/office/drawing/2014/main" val="20002"/>
                    </a:ext>
                  </a:extLst>
                </a:gridCol>
              </a:tblGrid>
              <a:tr h="695042">
                <a:tc>
                  <a:txBody>
                    <a:bodyPr/>
                    <a:lstStyle/>
                    <a:p>
                      <a:r>
                        <a:rPr lang="en-US" dirty="0"/>
                        <a:t>1/9</a:t>
                      </a:r>
                    </a:p>
                  </a:txBody>
                  <a:tcPr/>
                </a:tc>
                <a:tc>
                  <a:txBody>
                    <a:bodyPr/>
                    <a:lstStyle/>
                    <a:p>
                      <a:r>
                        <a:rPr lang="en-US" dirty="0"/>
                        <a:t>1/9</a:t>
                      </a:r>
                    </a:p>
                  </a:txBody>
                  <a:tcPr/>
                </a:tc>
                <a:tc>
                  <a:txBody>
                    <a:bodyPr/>
                    <a:lstStyle/>
                    <a:p>
                      <a:r>
                        <a:rPr lang="en-US" dirty="0"/>
                        <a:t>1/9</a:t>
                      </a:r>
                    </a:p>
                  </a:txBody>
                  <a:tcPr/>
                </a:tc>
                <a:extLst>
                  <a:ext uri="{0D108BD9-81ED-4DB2-BD59-A6C34878D82A}">
                    <a16:rowId xmlns:a16="http://schemas.microsoft.com/office/drawing/2014/main" val="10000"/>
                  </a:ext>
                </a:extLst>
              </a:tr>
              <a:tr h="695042">
                <a:tc>
                  <a:txBody>
                    <a:bodyPr/>
                    <a:lstStyle/>
                    <a:p>
                      <a:r>
                        <a:rPr lang="en-US" dirty="0"/>
                        <a:t>1/9</a:t>
                      </a:r>
                    </a:p>
                  </a:txBody>
                  <a:tcPr/>
                </a:tc>
                <a:tc>
                  <a:txBody>
                    <a:bodyPr/>
                    <a:lstStyle/>
                    <a:p>
                      <a:r>
                        <a:rPr lang="en-US" dirty="0"/>
                        <a:t>1/9</a:t>
                      </a:r>
                    </a:p>
                  </a:txBody>
                  <a:tcPr/>
                </a:tc>
                <a:tc>
                  <a:txBody>
                    <a:bodyPr/>
                    <a:lstStyle/>
                    <a:p>
                      <a:r>
                        <a:rPr lang="en-US" dirty="0"/>
                        <a:t>1/9</a:t>
                      </a:r>
                    </a:p>
                  </a:txBody>
                  <a:tcPr/>
                </a:tc>
                <a:extLst>
                  <a:ext uri="{0D108BD9-81ED-4DB2-BD59-A6C34878D82A}">
                    <a16:rowId xmlns:a16="http://schemas.microsoft.com/office/drawing/2014/main" val="10001"/>
                  </a:ext>
                </a:extLst>
              </a:tr>
              <a:tr h="695042">
                <a:tc>
                  <a:txBody>
                    <a:bodyPr/>
                    <a:lstStyle/>
                    <a:p>
                      <a:r>
                        <a:rPr lang="en-US" dirty="0"/>
                        <a:t>1/9</a:t>
                      </a:r>
                    </a:p>
                  </a:txBody>
                  <a:tcPr/>
                </a:tc>
                <a:tc>
                  <a:txBody>
                    <a:bodyPr/>
                    <a:lstStyle/>
                    <a:p>
                      <a:r>
                        <a:rPr lang="en-US" dirty="0"/>
                        <a:t>1/9</a:t>
                      </a:r>
                    </a:p>
                  </a:txBody>
                  <a:tcPr/>
                </a:tc>
                <a:tc>
                  <a:txBody>
                    <a:bodyPr/>
                    <a:lstStyle/>
                    <a:p>
                      <a:r>
                        <a:rPr lang="en-US" dirty="0"/>
                        <a:t>1/9</a:t>
                      </a:r>
                    </a:p>
                  </a:txBody>
                  <a:tcPr/>
                </a:tc>
                <a:extLst>
                  <a:ext uri="{0D108BD9-81ED-4DB2-BD59-A6C34878D82A}">
                    <a16:rowId xmlns:a16="http://schemas.microsoft.com/office/drawing/2014/main" val="10002"/>
                  </a:ext>
                </a:extLst>
              </a:tr>
            </a:tbl>
          </a:graphicData>
        </a:graphic>
      </p:graphicFrame>
      <p:sp>
        <p:nvSpPr>
          <p:cNvPr id="11" name="Right Arrow 10"/>
          <p:cNvSpPr/>
          <p:nvPr/>
        </p:nvSpPr>
        <p:spPr>
          <a:xfrm>
            <a:off x="4592659" y="3444221"/>
            <a:ext cx="382722" cy="15655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389317913"/>
              </p:ext>
            </p:extLst>
          </p:nvPr>
        </p:nvGraphicFramePr>
        <p:xfrm>
          <a:off x="5301924" y="2527274"/>
          <a:ext cx="3842076" cy="2662116"/>
        </p:xfrm>
        <a:graphic>
          <a:graphicData uri="http://schemas.openxmlformats.org/drawingml/2006/table">
            <a:tbl>
              <a:tblPr firstRow="1" bandRow="1">
                <a:tableStyleId>{5940675A-B579-460E-94D1-54222C63F5DA}</a:tableStyleId>
              </a:tblPr>
              <a:tblGrid>
                <a:gridCol w="640346">
                  <a:extLst>
                    <a:ext uri="{9D8B030D-6E8A-4147-A177-3AD203B41FA5}">
                      <a16:colId xmlns:a16="http://schemas.microsoft.com/office/drawing/2014/main" val="20000"/>
                    </a:ext>
                  </a:extLst>
                </a:gridCol>
                <a:gridCol w="640346">
                  <a:extLst>
                    <a:ext uri="{9D8B030D-6E8A-4147-A177-3AD203B41FA5}">
                      <a16:colId xmlns:a16="http://schemas.microsoft.com/office/drawing/2014/main" val="20001"/>
                    </a:ext>
                  </a:extLst>
                </a:gridCol>
                <a:gridCol w="640346">
                  <a:extLst>
                    <a:ext uri="{9D8B030D-6E8A-4147-A177-3AD203B41FA5}">
                      <a16:colId xmlns:a16="http://schemas.microsoft.com/office/drawing/2014/main" val="20002"/>
                    </a:ext>
                  </a:extLst>
                </a:gridCol>
                <a:gridCol w="640346">
                  <a:extLst>
                    <a:ext uri="{9D8B030D-6E8A-4147-A177-3AD203B41FA5}">
                      <a16:colId xmlns:a16="http://schemas.microsoft.com/office/drawing/2014/main" val="20003"/>
                    </a:ext>
                  </a:extLst>
                </a:gridCol>
                <a:gridCol w="640346">
                  <a:extLst>
                    <a:ext uri="{9D8B030D-6E8A-4147-A177-3AD203B41FA5}">
                      <a16:colId xmlns:a16="http://schemas.microsoft.com/office/drawing/2014/main" val="20004"/>
                    </a:ext>
                  </a:extLst>
                </a:gridCol>
                <a:gridCol w="640346">
                  <a:extLst>
                    <a:ext uri="{9D8B030D-6E8A-4147-A177-3AD203B41FA5}">
                      <a16:colId xmlns:a16="http://schemas.microsoft.com/office/drawing/2014/main" val="20005"/>
                    </a:ext>
                  </a:extLst>
                </a:gridCol>
              </a:tblGrid>
              <a:tr h="443686">
                <a:tc>
                  <a:txBody>
                    <a:bodyPr/>
                    <a:lstStyle/>
                    <a:p>
                      <a:r>
                        <a:rPr lang="en-US" dirty="0"/>
                        <a:t>2.2</a:t>
                      </a:r>
                    </a:p>
                  </a:txBody>
                  <a:tcPr/>
                </a:tc>
                <a:tc>
                  <a:txBody>
                    <a:bodyPr/>
                    <a:lstStyle/>
                    <a:p>
                      <a:r>
                        <a:rPr lang="en-US" dirty="0"/>
                        <a:t>4.4</a:t>
                      </a:r>
                    </a:p>
                  </a:txBody>
                  <a:tcPr/>
                </a:tc>
                <a:tc>
                  <a:txBody>
                    <a:bodyPr/>
                    <a:lstStyle/>
                    <a:p>
                      <a:r>
                        <a:rPr lang="en-US" dirty="0"/>
                        <a:t>6.6</a:t>
                      </a:r>
                    </a:p>
                  </a:txBody>
                  <a:tcPr/>
                </a:tc>
                <a:tc>
                  <a:txBody>
                    <a:bodyPr/>
                    <a:lstStyle/>
                    <a:p>
                      <a:r>
                        <a:rPr lang="en-US" dirty="0"/>
                        <a:t>6.6</a:t>
                      </a:r>
                    </a:p>
                  </a:txBody>
                  <a:tcPr/>
                </a:tc>
                <a:tc>
                  <a:txBody>
                    <a:bodyPr/>
                    <a:lstStyle/>
                    <a:p>
                      <a:r>
                        <a:rPr lang="en-US" dirty="0"/>
                        <a:t>4.4</a:t>
                      </a:r>
                    </a:p>
                  </a:txBody>
                  <a:tcPr/>
                </a:tc>
                <a:tc>
                  <a:txBody>
                    <a:bodyPr/>
                    <a:lstStyle/>
                    <a:p>
                      <a:r>
                        <a:rPr lang="en-US" dirty="0"/>
                        <a:t>2.2</a:t>
                      </a:r>
                    </a:p>
                  </a:txBody>
                  <a:tcPr/>
                </a:tc>
                <a:extLst>
                  <a:ext uri="{0D108BD9-81ED-4DB2-BD59-A6C34878D82A}">
                    <a16:rowId xmlns:a16="http://schemas.microsoft.com/office/drawing/2014/main" val="10000"/>
                  </a:ext>
                </a:extLst>
              </a:tr>
              <a:tr h="443686">
                <a:tc>
                  <a:txBody>
                    <a:bodyPr/>
                    <a:lstStyle/>
                    <a:p>
                      <a:r>
                        <a:rPr lang="en-US" dirty="0"/>
                        <a:t>4.4</a:t>
                      </a:r>
                    </a:p>
                  </a:txBody>
                  <a:tcPr/>
                </a:tc>
                <a:tc>
                  <a:txBody>
                    <a:bodyPr/>
                    <a:lstStyle/>
                    <a:p>
                      <a:r>
                        <a:rPr lang="en-US" dirty="0"/>
                        <a:t>8.9</a:t>
                      </a:r>
                    </a:p>
                  </a:txBody>
                  <a:tcPr/>
                </a:tc>
                <a:tc>
                  <a:txBody>
                    <a:bodyPr/>
                    <a:lstStyle/>
                    <a:p>
                      <a:r>
                        <a:rPr lang="en-US" dirty="0"/>
                        <a:t>13.3</a:t>
                      </a:r>
                    </a:p>
                  </a:txBody>
                  <a:tcPr/>
                </a:tc>
                <a:tc>
                  <a:txBody>
                    <a:bodyPr/>
                    <a:lstStyle/>
                    <a:p>
                      <a:r>
                        <a:rPr lang="en-US" dirty="0"/>
                        <a:t>13.3</a:t>
                      </a:r>
                    </a:p>
                  </a:txBody>
                  <a:tcPr/>
                </a:tc>
                <a:tc>
                  <a:txBody>
                    <a:bodyPr/>
                    <a:lstStyle/>
                    <a:p>
                      <a:r>
                        <a:rPr lang="en-US" dirty="0"/>
                        <a:t>8.9</a:t>
                      </a:r>
                    </a:p>
                  </a:txBody>
                  <a:tcPr/>
                </a:tc>
                <a:tc>
                  <a:txBody>
                    <a:bodyPr/>
                    <a:lstStyle/>
                    <a:p>
                      <a:r>
                        <a:rPr lang="en-US" dirty="0"/>
                        <a:t>4.4</a:t>
                      </a:r>
                    </a:p>
                  </a:txBody>
                  <a:tcPr/>
                </a:tc>
                <a:extLst>
                  <a:ext uri="{0D108BD9-81ED-4DB2-BD59-A6C34878D82A}">
                    <a16:rowId xmlns:a16="http://schemas.microsoft.com/office/drawing/2014/main" val="10001"/>
                  </a:ext>
                </a:extLst>
              </a:tr>
              <a:tr h="443686">
                <a:tc>
                  <a:txBody>
                    <a:bodyPr/>
                    <a:lstStyle/>
                    <a:p>
                      <a:r>
                        <a:rPr lang="en-US" dirty="0"/>
                        <a:t>6.6</a:t>
                      </a:r>
                    </a:p>
                  </a:txBody>
                  <a:tcPr/>
                </a:tc>
                <a:tc>
                  <a:txBody>
                    <a:bodyPr/>
                    <a:lstStyle/>
                    <a:p>
                      <a:r>
                        <a:rPr lang="en-US" dirty="0"/>
                        <a:t>13.3</a:t>
                      </a:r>
                    </a:p>
                  </a:txBody>
                  <a:tcPr/>
                </a:tc>
                <a:tc>
                  <a:txBody>
                    <a:bodyPr/>
                    <a:lstStyle/>
                    <a:p>
                      <a:r>
                        <a:rPr lang="en-US" dirty="0"/>
                        <a:t>20.0</a:t>
                      </a:r>
                    </a:p>
                  </a:txBody>
                  <a:tcPr/>
                </a:tc>
                <a:tc>
                  <a:txBody>
                    <a:bodyPr/>
                    <a:lstStyle/>
                    <a:p>
                      <a:r>
                        <a:rPr lang="en-US" dirty="0"/>
                        <a:t>20.0</a:t>
                      </a:r>
                    </a:p>
                  </a:txBody>
                  <a:tcPr/>
                </a:tc>
                <a:tc>
                  <a:txBody>
                    <a:bodyPr/>
                    <a:lstStyle/>
                    <a:p>
                      <a:r>
                        <a:rPr lang="en-US" dirty="0"/>
                        <a:t>13.3</a:t>
                      </a:r>
                    </a:p>
                  </a:txBody>
                  <a:tcPr/>
                </a:tc>
                <a:tc>
                  <a:txBody>
                    <a:bodyPr/>
                    <a:lstStyle/>
                    <a:p>
                      <a:r>
                        <a:rPr lang="en-US" dirty="0"/>
                        <a:t>6.7</a:t>
                      </a:r>
                    </a:p>
                  </a:txBody>
                  <a:tcPr/>
                </a:tc>
                <a:extLst>
                  <a:ext uri="{0D108BD9-81ED-4DB2-BD59-A6C34878D82A}">
                    <a16:rowId xmlns:a16="http://schemas.microsoft.com/office/drawing/2014/main" val="10002"/>
                  </a:ext>
                </a:extLst>
              </a:tr>
              <a:tr h="443686">
                <a:tc>
                  <a:txBody>
                    <a:bodyPr/>
                    <a:lstStyle/>
                    <a:p>
                      <a:r>
                        <a:rPr lang="en-US" dirty="0"/>
                        <a:t>6.6</a:t>
                      </a:r>
                    </a:p>
                  </a:txBody>
                  <a:tcPr/>
                </a:tc>
                <a:tc>
                  <a:txBody>
                    <a:bodyPr/>
                    <a:lstStyle/>
                    <a:p>
                      <a:r>
                        <a:rPr lang="en-US" dirty="0"/>
                        <a:t>13.3</a:t>
                      </a:r>
                    </a:p>
                  </a:txBody>
                  <a:tcPr/>
                </a:tc>
                <a:tc>
                  <a:txBody>
                    <a:bodyPr/>
                    <a:lstStyle/>
                    <a:p>
                      <a:r>
                        <a:rPr lang="en-US" dirty="0"/>
                        <a:t>20.0</a:t>
                      </a:r>
                    </a:p>
                  </a:txBody>
                  <a:tcPr/>
                </a:tc>
                <a:tc>
                  <a:txBody>
                    <a:bodyPr/>
                    <a:lstStyle/>
                    <a:p>
                      <a:r>
                        <a:rPr lang="en-US" dirty="0"/>
                        <a:t>20.0</a:t>
                      </a:r>
                    </a:p>
                  </a:txBody>
                  <a:tcPr/>
                </a:tc>
                <a:tc>
                  <a:txBody>
                    <a:bodyPr/>
                    <a:lstStyle/>
                    <a:p>
                      <a:r>
                        <a:rPr lang="en-US" dirty="0"/>
                        <a:t>13.3</a:t>
                      </a:r>
                    </a:p>
                  </a:txBody>
                  <a:tcPr/>
                </a:tc>
                <a:tc>
                  <a:txBody>
                    <a:bodyPr/>
                    <a:lstStyle/>
                    <a:p>
                      <a:r>
                        <a:rPr lang="en-US" dirty="0"/>
                        <a:t>6.7</a:t>
                      </a:r>
                    </a:p>
                  </a:txBody>
                  <a:tcPr/>
                </a:tc>
                <a:extLst>
                  <a:ext uri="{0D108BD9-81ED-4DB2-BD59-A6C34878D82A}">
                    <a16:rowId xmlns:a16="http://schemas.microsoft.com/office/drawing/2014/main" val="10003"/>
                  </a:ext>
                </a:extLst>
              </a:tr>
              <a:tr h="443686">
                <a:tc>
                  <a:txBody>
                    <a:bodyPr/>
                    <a:lstStyle/>
                    <a:p>
                      <a:r>
                        <a:rPr lang="en-US" dirty="0"/>
                        <a:t>4.4</a:t>
                      </a:r>
                    </a:p>
                  </a:txBody>
                  <a:tcPr/>
                </a:tc>
                <a:tc>
                  <a:txBody>
                    <a:bodyPr/>
                    <a:lstStyle/>
                    <a:p>
                      <a:r>
                        <a:rPr lang="en-US" dirty="0"/>
                        <a:t>8.9</a:t>
                      </a:r>
                    </a:p>
                  </a:txBody>
                  <a:tcPr/>
                </a:tc>
                <a:tc>
                  <a:txBody>
                    <a:bodyPr/>
                    <a:lstStyle/>
                    <a:p>
                      <a:r>
                        <a:rPr lang="en-US" dirty="0"/>
                        <a:t>13.3</a:t>
                      </a:r>
                    </a:p>
                  </a:txBody>
                  <a:tcPr/>
                </a:tc>
                <a:tc>
                  <a:txBody>
                    <a:bodyPr/>
                    <a:lstStyle/>
                    <a:p>
                      <a:r>
                        <a:rPr lang="en-US" dirty="0"/>
                        <a:t>13.3</a:t>
                      </a:r>
                    </a:p>
                  </a:txBody>
                  <a:tcPr/>
                </a:tc>
                <a:tc>
                  <a:txBody>
                    <a:bodyPr/>
                    <a:lstStyle/>
                    <a:p>
                      <a:r>
                        <a:rPr lang="en-US" dirty="0"/>
                        <a:t>8.9</a:t>
                      </a:r>
                    </a:p>
                  </a:txBody>
                  <a:tcPr/>
                </a:tc>
                <a:tc>
                  <a:txBody>
                    <a:bodyPr/>
                    <a:lstStyle/>
                    <a:p>
                      <a:r>
                        <a:rPr lang="en-US" dirty="0"/>
                        <a:t>4.4</a:t>
                      </a:r>
                    </a:p>
                  </a:txBody>
                  <a:tcPr/>
                </a:tc>
                <a:extLst>
                  <a:ext uri="{0D108BD9-81ED-4DB2-BD59-A6C34878D82A}">
                    <a16:rowId xmlns:a16="http://schemas.microsoft.com/office/drawing/2014/main" val="10004"/>
                  </a:ext>
                </a:extLst>
              </a:tr>
              <a:tr h="443686">
                <a:tc>
                  <a:txBody>
                    <a:bodyPr/>
                    <a:lstStyle/>
                    <a:p>
                      <a:r>
                        <a:rPr lang="en-US" dirty="0"/>
                        <a:t>2.2</a:t>
                      </a:r>
                    </a:p>
                  </a:txBody>
                  <a:tcPr/>
                </a:tc>
                <a:tc>
                  <a:txBody>
                    <a:bodyPr/>
                    <a:lstStyle/>
                    <a:p>
                      <a:r>
                        <a:rPr lang="en-US" dirty="0"/>
                        <a:t>4.4</a:t>
                      </a:r>
                    </a:p>
                  </a:txBody>
                  <a:tcPr/>
                </a:tc>
                <a:tc>
                  <a:txBody>
                    <a:bodyPr/>
                    <a:lstStyle/>
                    <a:p>
                      <a:r>
                        <a:rPr lang="en-US" dirty="0"/>
                        <a:t>6.6</a:t>
                      </a:r>
                    </a:p>
                  </a:txBody>
                  <a:tcPr/>
                </a:tc>
                <a:tc>
                  <a:txBody>
                    <a:bodyPr/>
                    <a:lstStyle/>
                    <a:p>
                      <a:r>
                        <a:rPr lang="en-US" dirty="0"/>
                        <a:t>6.6</a:t>
                      </a:r>
                    </a:p>
                  </a:txBody>
                  <a:tcPr/>
                </a:tc>
                <a:tc>
                  <a:txBody>
                    <a:bodyPr/>
                    <a:lstStyle/>
                    <a:p>
                      <a:r>
                        <a:rPr lang="en-US" dirty="0"/>
                        <a:t>4.4</a:t>
                      </a:r>
                    </a:p>
                  </a:txBody>
                  <a:tcPr/>
                </a:tc>
                <a:tc>
                  <a:txBody>
                    <a:bodyPr/>
                    <a:lstStyle/>
                    <a:p>
                      <a:r>
                        <a:rPr lang="en-US" dirty="0"/>
                        <a:t>2.2</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33178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Convolution</a:t>
            </a:r>
          </a:p>
        </p:txBody>
      </p:sp>
      <p:sp>
        <p:nvSpPr>
          <p:cNvPr id="3" name="Content Placeholder 2"/>
          <p:cNvSpPr>
            <a:spLocks noGrp="1"/>
          </p:cNvSpPr>
          <p:nvPr>
            <p:ph idx="1"/>
          </p:nvPr>
        </p:nvSpPr>
        <p:spPr/>
        <p:txBody>
          <a:bodyPr/>
          <a:lstStyle/>
          <a:p>
            <a:r>
              <a:rPr lang="en-US" dirty="0"/>
              <a:t>This is called “full” in MATLAB/</a:t>
            </a:r>
            <a:r>
              <a:rPr lang="en-US" dirty="0" err="1"/>
              <a:t>Numpy</a:t>
            </a:r>
            <a:r>
              <a:rPr lang="en-US" dirty="0"/>
              <a:t>. </a:t>
            </a:r>
          </a:p>
        </p:txBody>
      </p:sp>
      <p:pic>
        <p:nvPicPr>
          <p:cNvPr id="12" name="Picture 11" descr="Screen Shot 2015-01-25 at 7.34.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90" y="2752170"/>
            <a:ext cx="3436351" cy="2692482"/>
          </a:xfrm>
          <a:prstGeom prst="rect">
            <a:avLst/>
          </a:prstGeom>
        </p:spPr>
      </p:pic>
      <p:pic>
        <p:nvPicPr>
          <p:cNvPr id="5" name="Picture 4" descr="Screen Shot 2015-01-25 at 8.19.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5650" y="2752170"/>
            <a:ext cx="3413117" cy="2692482"/>
          </a:xfrm>
          <a:prstGeom prst="rect">
            <a:avLst/>
          </a:prstGeom>
        </p:spPr>
      </p:pic>
      <p:sp>
        <p:nvSpPr>
          <p:cNvPr id="8" name="TextBox 7"/>
          <p:cNvSpPr txBox="1"/>
          <p:nvPr/>
        </p:nvSpPr>
        <p:spPr>
          <a:xfrm>
            <a:off x="991597" y="5596510"/>
            <a:ext cx="2487690" cy="461665"/>
          </a:xfrm>
          <a:prstGeom prst="rect">
            <a:avLst/>
          </a:prstGeom>
          <a:noFill/>
        </p:spPr>
        <p:txBody>
          <a:bodyPr wrap="square" rtlCol="0">
            <a:spAutoFit/>
          </a:bodyPr>
          <a:lstStyle/>
          <a:p>
            <a:pPr algn="ctr"/>
            <a:r>
              <a:rPr lang="en-US" sz="2400" dirty="0"/>
              <a:t>4 ×4</a:t>
            </a:r>
          </a:p>
        </p:txBody>
      </p:sp>
      <p:sp>
        <p:nvSpPr>
          <p:cNvPr id="9" name="TextBox 8"/>
          <p:cNvSpPr txBox="1"/>
          <p:nvPr/>
        </p:nvSpPr>
        <p:spPr>
          <a:xfrm>
            <a:off x="5145177" y="5622447"/>
            <a:ext cx="2487690" cy="461665"/>
          </a:xfrm>
          <a:prstGeom prst="rect">
            <a:avLst/>
          </a:prstGeom>
          <a:noFill/>
        </p:spPr>
        <p:txBody>
          <a:bodyPr wrap="square" rtlCol="0">
            <a:spAutoFit/>
          </a:bodyPr>
          <a:lstStyle/>
          <a:p>
            <a:pPr algn="ctr"/>
            <a:r>
              <a:rPr lang="en-US" sz="2400" dirty="0"/>
              <a:t>6 ×6</a:t>
            </a:r>
          </a:p>
        </p:txBody>
      </p:sp>
    </p:spTree>
    <p:extLst>
      <p:ext uri="{BB962C8B-B14F-4D97-AF65-F5344CB8AC3E}">
        <p14:creationId xmlns:p14="http://schemas.microsoft.com/office/powerpoint/2010/main" val="1768904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Convolution</a:t>
            </a:r>
          </a:p>
        </p:txBody>
      </p:sp>
      <p:sp>
        <p:nvSpPr>
          <p:cNvPr id="3" name="Content Placeholder 2"/>
          <p:cNvSpPr>
            <a:spLocks noGrp="1"/>
          </p:cNvSpPr>
          <p:nvPr>
            <p:ph idx="1"/>
          </p:nvPr>
        </p:nvSpPr>
        <p:spPr>
          <a:xfrm>
            <a:off x="457200" y="1337794"/>
            <a:ext cx="8229600" cy="4525963"/>
          </a:xfrm>
        </p:spPr>
        <p:txBody>
          <a:bodyPr/>
          <a:lstStyle/>
          <a:p>
            <a:r>
              <a:rPr lang="en-US" dirty="0"/>
              <a:t>Only compute at places where the kernel fits the image</a:t>
            </a:r>
          </a:p>
          <a:p>
            <a:pPr marL="0" indent="0">
              <a:buNone/>
            </a:pP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0670494"/>
              </p:ext>
            </p:extLst>
          </p:nvPr>
        </p:nvGraphicFramePr>
        <p:xfrm>
          <a:off x="1051675" y="2537448"/>
          <a:ext cx="3401812" cy="2628884"/>
        </p:xfrm>
        <a:graphic>
          <a:graphicData uri="http://schemas.openxmlformats.org/drawingml/2006/table">
            <a:tbl>
              <a:tblPr firstRow="1" bandRow="1">
                <a:tableStyleId>{5940675A-B579-460E-94D1-54222C63F5DA}</a:tableStyleId>
              </a:tblPr>
              <a:tblGrid>
                <a:gridCol w="850453">
                  <a:extLst>
                    <a:ext uri="{9D8B030D-6E8A-4147-A177-3AD203B41FA5}">
                      <a16:colId xmlns:a16="http://schemas.microsoft.com/office/drawing/2014/main" val="20000"/>
                    </a:ext>
                  </a:extLst>
                </a:gridCol>
                <a:gridCol w="850453">
                  <a:extLst>
                    <a:ext uri="{9D8B030D-6E8A-4147-A177-3AD203B41FA5}">
                      <a16:colId xmlns:a16="http://schemas.microsoft.com/office/drawing/2014/main" val="20001"/>
                    </a:ext>
                  </a:extLst>
                </a:gridCol>
                <a:gridCol w="850453">
                  <a:extLst>
                    <a:ext uri="{9D8B030D-6E8A-4147-A177-3AD203B41FA5}">
                      <a16:colId xmlns:a16="http://schemas.microsoft.com/office/drawing/2014/main" val="20002"/>
                    </a:ext>
                  </a:extLst>
                </a:gridCol>
                <a:gridCol w="850453">
                  <a:extLst>
                    <a:ext uri="{9D8B030D-6E8A-4147-A177-3AD203B41FA5}">
                      <a16:colId xmlns:a16="http://schemas.microsoft.com/office/drawing/2014/main" val="20003"/>
                    </a:ext>
                  </a:extLst>
                </a:gridCol>
              </a:tblGrid>
              <a:tr h="650444">
                <a:tc>
                  <a:txBody>
                    <a:bodyPr/>
                    <a:lstStyle/>
                    <a:p>
                      <a:r>
                        <a:rPr lang="en-US" dirty="0"/>
                        <a:t>20</a:t>
                      </a:r>
                    </a:p>
                  </a:txBody>
                  <a:tcPr/>
                </a:tc>
                <a:tc>
                  <a:txBody>
                    <a:bodyPr/>
                    <a:lstStyle/>
                    <a:p>
                      <a:r>
                        <a:rPr lang="en-US" dirty="0"/>
                        <a:t>20</a:t>
                      </a:r>
                    </a:p>
                  </a:txBody>
                  <a:tcPr/>
                </a:tc>
                <a:tc>
                  <a:txBody>
                    <a:bodyPr/>
                    <a:lstStyle/>
                    <a:p>
                      <a:r>
                        <a:rPr lang="en-US" dirty="0"/>
                        <a:t>20</a:t>
                      </a:r>
                    </a:p>
                  </a:txBody>
                  <a:tcPr/>
                </a:tc>
                <a:tc>
                  <a:txBody>
                    <a:bodyPr/>
                    <a:lstStyle/>
                    <a:p>
                      <a:r>
                        <a:rPr lang="en-US" dirty="0"/>
                        <a:t>20</a:t>
                      </a:r>
                    </a:p>
                  </a:txBody>
                  <a:tcPr/>
                </a:tc>
                <a:extLst>
                  <a:ext uri="{0D108BD9-81ED-4DB2-BD59-A6C34878D82A}">
                    <a16:rowId xmlns:a16="http://schemas.microsoft.com/office/drawing/2014/main" val="10000"/>
                  </a:ext>
                </a:extLst>
              </a:tr>
              <a:tr h="659480">
                <a:tc>
                  <a:txBody>
                    <a:bodyPr/>
                    <a:lstStyle/>
                    <a:p>
                      <a:r>
                        <a:rPr lang="en-US" dirty="0"/>
                        <a:t>20</a:t>
                      </a:r>
                    </a:p>
                  </a:txBody>
                  <a:tcPr/>
                </a:tc>
                <a:tc>
                  <a:txBody>
                    <a:bodyPr/>
                    <a:lstStyle/>
                    <a:p>
                      <a:r>
                        <a:rPr lang="en-US" dirty="0"/>
                        <a:t>20</a:t>
                      </a:r>
                    </a:p>
                  </a:txBody>
                  <a:tcPr/>
                </a:tc>
                <a:tc>
                  <a:txBody>
                    <a:bodyPr/>
                    <a:lstStyle/>
                    <a:p>
                      <a:r>
                        <a:rPr lang="en-US" dirty="0"/>
                        <a:t>20</a:t>
                      </a:r>
                    </a:p>
                  </a:txBody>
                  <a:tcPr/>
                </a:tc>
                <a:tc>
                  <a:txBody>
                    <a:bodyPr/>
                    <a:lstStyle/>
                    <a:p>
                      <a:r>
                        <a:rPr lang="en-US" dirty="0"/>
                        <a:t>20</a:t>
                      </a:r>
                    </a:p>
                  </a:txBody>
                  <a:tcPr/>
                </a:tc>
                <a:extLst>
                  <a:ext uri="{0D108BD9-81ED-4DB2-BD59-A6C34878D82A}">
                    <a16:rowId xmlns:a16="http://schemas.microsoft.com/office/drawing/2014/main" val="10001"/>
                  </a:ext>
                </a:extLst>
              </a:tr>
              <a:tr h="659480">
                <a:tc>
                  <a:txBody>
                    <a:bodyPr/>
                    <a:lstStyle/>
                    <a:p>
                      <a:r>
                        <a:rPr lang="en-US" dirty="0"/>
                        <a:t>20</a:t>
                      </a:r>
                    </a:p>
                  </a:txBody>
                  <a:tcPr/>
                </a:tc>
                <a:tc>
                  <a:txBody>
                    <a:bodyPr/>
                    <a:lstStyle/>
                    <a:p>
                      <a:r>
                        <a:rPr lang="en-US" dirty="0"/>
                        <a:t>20</a:t>
                      </a:r>
                    </a:p>
                  </a:txBody>
                  <a:tcPr/>
                </a:tc>
                <a:tc>
                  <a:txBody>
                    <a:bodyPr/>
                    <a:lstStyle/>
                    <a:p>
                      <a:r>
                        <a:rPr lang="en-US" dirty="0"/>
                        <a:t>20</a:t>
                      </a:r>
                    </a:p>
                  </a:txBody>
                  <a:tcPr/>
                </a:tc>
                <a:tc>
                  <a:txBody>
                    <a:bodyPr/>
                    <a:lstStyle/>
                    <a:p>
                      <a:r>
                        <a:rPr lang="en-US" dirty="0"/>
                        <a:t>20</a:t>
                      </a:r>
                    </a:p>
                  </a:txBody>
                  <a:tcPr/>
                </a:tc>
                <a:extLst>
                  <a:ext uri="{0D108BD9-81ED-4DB2-BD59-A6C34878D82A}">
                    <a16:rowId xmlns:a16="http://schemas.microsoft.com/office/drawing/2014/main" val="10002"/>
                  </a:ext>
                </a:extLst>
              </a:tr>
              <a:tr h="659480">
                <a:tc>
                  <a:txBody>
                    <a:bodyPr/>
                    <a:lstStyle/>
                    <a:p>
                      <a:r>
                        <a:rPr lang="en-US" dirty="0"/>
                        <a:t>20</a:t>
                      </a:r>
                    </a:p>
                  </a:txBody>
                  <a:tcPr/>
                </a:tc>
                <a:tc>
                  <a:txBody>
                    <a:bodyPr/>
                    <a:lstStyle/>
                    <a:p>
                      <a:r>
                        <a:rPr lang="en-US" dirty="0"/>
                        <a:t>20</a:t>
                      </a:r>
                    </a:p>
                  </a:txBody>
                  <a:tcPr/>
                </a:tc>
                <a:tc>
                  <a:txBody>
                    <a:bodyPr/>
                    <a:lstStyle/>
                    <a:p>
                      <a:r>
                        <a:rPr lang="en-US" dirty="0"/>
                        <a:t>20</a:t>
                      </a:r>
                    </a:p>
                  </a:txBody>
                  <a:tcPr/>
                </a:tc>
                <a:tc>
                  <a:txBody>
                    <a:bodyPr/>
                    <a:lstStyle/>
                    <a:p>
                      <a:r>
                        <a:rPr lang="en-US" dirty="0"/>
                        <a:t>20</a:t>
                      </a:r>
                    </a:p>
                  </a:txBody>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819419707"/>
              </p:ext>
            </p:extLst>
          </p:nvPr>
        </p:nvGraphicFramePr>
        <p:xfrm>
          <a:off x="976837" y="2349473"/>
          <a:ext cx="2341608" cy="2085126"/>
        </p:xfrm>
        <a:graphic>
          <a:graphicData uri="http://schemas.openxmlformats.org/drawingml/2006/table">
            <a:tbl>
              <a:tblPr firstRow="1" bandRow="1">
                <a:tableStyleId>{5940675A-B579-460E-94D1-54222C63F5DA}</a:tableStyleId>
              </a:tblPr>
              <a:tblGrid>
                <a:gridCol w="780536">
                  <a:extLst>
                    <a:ext uri="{9D8B030D-6E8A-4147-A177-3AD203B41FA5}">
                      <a16:colId xmlns:a16="http://schemas.microsoft.com/office/drawing/2014/main" val="20000"/>
                    </a:ext>
                  </a:extLst>
                </a:gridCol>
                <a:gridCol w="780536">
                  <a:extLst>
                    <a:ext uri="{9D8B030D-6E8A-4147-A177-3AD203B41FA5}">
                      <a16:colId xmlns:a16="http://schemas.microsoft.com/office/drawing/2014/main" val="20001"/>
                    </a:ext>
                  </a:extLst>
                </a:gridCol>
                <a:gridCol w="780536">
                  <a:extLst>
                    <a:ext uri="{9D8B030D-6E8A-4147-A177-3AD203B41FA5}">
                      <a16:colId xmlns:a16="http://schemas.microsoft.com/office/drawing/2014/main" val="20002"/>
                    </a:ext>
                  </a:extLst>
                </a:gridCol>
              </a:tblGrid>
              <a:tr h="695042">
                <a:tc>
                  <a:txBody>
                    <a:bodyPr/>
                    <a:lstStyle/>
                    <a:p>
                      <a:r>
                        <a:rPr lang="en-US" dirty="0"/>
                        <a:t>1/9</a:t>
                      </a:r>
                    </a:p>
                  </a:txBody>
                  <a:tcPr/>
                </a:tc>
                <a:tc>
                  <a:txBody>
                    <a:bodyPr/>
                    <a:lstStyle/>
                    <a:p>
                      <a:r>
                        <a:rPr lang="en-US" dirty="0"/>
                        <a:t>1/9</a:t>
                      </a:r>
                    </a:p>
                  </a:txBody>
                  <a:tcPr/>
                </a:tc>
                <a:tc>
                  <a:txBody>
                    <a:bodyPr/>
                    <a:lstStyle/>
                    <a:p>
                      <a:r>
                        <a:rPr lang="en-US" dirty="0"/>
                        <a:t>1/9</a:t>
                      </a:r>
                    </a:p>
                  </a:txBody>
                  <a:tcPr/>
                </a:tc>
                <a:extLst>
                  <a:ext uri="{0D108BD9-81ED-4DB2-BD59-A6C34878D82A}">
                    <a16:rowId xmlns:a16="http://schemas.microsoft.com/office/drawing/2014/main" val="10000"/>
                  </a:ext>
                </a:extLst>
              </a:tr>
              <a:tr h="695042">
                <a:tc>
                  <a:txBody>
                    <a:bodyPr/>
                    <a:lstStyle/>
                    <a:p>
                      <a:r>
                        <a:rPr lang="en-US" dirty="0"/>
                        <a:t>1/9</a:t>
                      </a:r>
                    </a:p>
                  </a:txBody>
                  <a:tcPr/>
                </a:tc>
                <a:tc>
                  <a:txBody>
                    <a:bodyPr/>
                    <a:lstStyle/>
                    <a:p>
                      <a:r>
                        <a:rPr lang="en-US" dirty="0"/>
                        <a:t>1/9</a:t>
                      </a:r>
                    </a:p>
                  </a:txBody>
                  <a:tcPr/>
                </a:tc>
                <a:tc>
                  <a:txBody>
                    <a:bodyPr/>
                    <a:lstStyle/>
                    <a:p>
                      <a:r>
                        <a:rPr lang="en-US" dirty="0"/>
                        <a:t>1/9</a:t>
                      </a:r>
                    </a:p>
                  </a:txBody>
                  <a:tcPr/>
                </a:tc>
                <a:extLst>
                  <a:ext uri="{0D108BD9-81ED-4DB2-BD59-A6C34878D82A}">
                    <a16:rowId xmlns:a16="http://schemas.microsoft.com/office/drawing/2014/main" val="10001"/>
                  </a:ext>
                </a:extLst>
              </a:tr>
              <a:tr h="695042">
                <a:tc>
                  <a:txBody>
                    <a:bodyPr/>
                    <a:lstStyle/>
                    <a:p>
                      <a:r>
                        <a:rPr lang="en-US" dirty="0"/>
                        <a:t>1/9</a:t>
                      </a:r>
                    </a:p>
                  </a:txBody>
                  <a:tcPr/>
                </a:tc>
                <a:tc>
                  <a:txBody>
                    <a:bodyPr/>
                    <a:lstStyle/>
                    <a:p>
                      <a:r>
                        <a:rPr lang="en-US" dirty="0"/>
                        <a:t>1/9</a:t>
                      </a:r>
                    </a:p>
                  </a:txBody>
                  <a:tcPr/>
                </a:tc>
                <a:tc>
                  <a:txBody>
                    <a:bodyPr/>
                    <a:lstStyle/>
                    <a:p>
                      <a:r>
                        <a:rPr lang="en-US" dirty="0"/>
                        <a:t>1/9</a:t>
                      </a:r>
                    </a:p>
                  </a:txBody>
                  <a:tcPr/>
                </a:tc>
                <a:extLst>
                  <a:ext uri="{0D108BD9-81ED-4DB2-BD59-A6C34878D82A}">
                    <a16:rowId xmlns:a16="http://schemas.microsoft.com/office/drawing/2014/main" val="10002"/>
                  </a:ext>
                </a:extLst>
              </a:tr>
            </a:tbl>
          </a:graphicData>
        </a:graphic>
      </p:graphicFrame>
      <p:sp>
        <p:nvSpPr>
          <p:cNvPr id="11" name="Right Arrow 10"/>
          <p:cNvSpPr/>
          <p:nvPr/>
        </p:nvSpPr>
        <p:spPr>
          <a:xfrm>
            <a:off x="5375498" y="3444221"/>
            <a:ext cx="382722" cy="15655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263298948"/>
              </p:ext>
            </p:extLst>
          </p:nvPr>
        </p:nvGraphicFramePr>
        <p:xfrm>
          <a:off x="6116658" y="2612422"/>
          <a:ext cx="1833512" cy="1684156"/>
        </p:xfrm>
        <a:graphic>
          <a:graphicData uri="http://schemas.openxmlformats.org/drawingml/2006/table">
            <a:tbl>
              <a:tblPr firstRow="1" bandRow="1">
                <a:tableStyleId>{5940675A-B579-460E-94D1-54222C63F5DA}</a:tableStyleId>
              </a:tblPr>
              <a:tblGrid>
                <a:gridCol w="916756">
                  <a:extLst>
                    <a:ext uri="{9D8B030D-6E8A-4147-A177-3AD203B41FA5}">
                      <a16:colId xmlns:a16="http://schemas.microsoft.com/office/drawing/2014/main" val="20000"/>
                    </a:ext>
                  </a:extLst>
                </a:gridCol>
                <a:gridCol w="916756">
                  <a:extLst>
                    <a:ext uri="{9D8B030D-6E8A-4147-A177-3AD203B41FA5}">
                      <a16:colId xmlns:a16="http://schemas.microsoft.com/office/drawing/2014/main" val="20001"/>
                    </a:ext>
                  </a:extLst>
                </a:gridCol>
              </a:tblGrid>
              <a:tr h="842078">
                <a:tc>
                  <a:txBody>
                    <a:bodyPr/>
                    <a:lstStyle/>
                    <a:p>
                      <a:r>
                        <a:rPr lang="en-US" dirty="0"/>
                        <a:t>20</a:t>
                      </a:r>
                    </a:p>
                  </a:txBody>
                  <a:tcPr/>
                </a:tc>
                <a:tc>
                  <a:txBody>
                    <a:bodyPr/>
                    <a:lstStyle/>
                    <a:p>
                      <a:r>
                        <a:rPr lang="en-US" dirty="0"/>
                        <a:t>20</a:t>
                      </a:r>
                    </a:p>
                  </a:txBody>
                  <a:tcPr/>
                </a:tc>
                <a:extLst>
                  <a:ext uri="{0D108BD9-81ED-4DB2-BD59-A6C34878D82A}">
                    <a16:rowId xmlns:a16="http://schemas.microsoft.com/office/drawing/2014/main" val="10000"/>
                  </a:ext>
                </a:extLst>
              </a:tr>
              <a:tr h="842078">
                <a:tc>
                  <a:txBody>
                    <a:bodyPr/>
                    <a:lstStyle/>
                    <a:p>
                      <a:r>
                        <a:rPr lang="en-US" dirty="0"/>
                        <a:t>20</a:t>
                      </a:r>
                    </a:p>
                  </a:txBody>
                  <a:tcPr/>
                </a:tc>
                <a:tc>
                  <a:txBody>
                    <a:bodyPr/>
                    <a:lstStyle/>
                    <a:p>
                      <a:r>
                        <a:rPr lang="en-US" dirty="0"/>
                        <a:t>20</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89977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Convolution</a:t>
            </a:r>
          </a:p>
        </p:txBody>
      </p:sp>
      <p:sp>
        <p:nvSpPr>
          <p:cNvPr id="3" name="Content Placeholder 2"/>
          <p:cNvSpPr>
            <a:spLocks noGrp="1"/>
          </p:cNvSpPr>
          <p:nvPr>
            <p:ph idx="1"/>
          </p:nvPr>
        </p:nvSpPr>
        <p:spPr/>
        <p:txBody>
          <a:bodyPr/>
          <a:lstStyle/>
          <a:p>
            <a:r>
              <a:rPr lang="en-US" dirty="0"/>
              <a:t>This is called “valid” in MATLAB/</a:t>
            </a:r>
            <a:r>
              <a:rPr lang="en-US" dirty="0" err="1"/>
              <a:t>Numpy</a:t>
            </a:r>
            <a:r>
              <a:rPr lang="en-US" dirty="0"/>
              <a:t>. </a:t>
            </a:r>
          </a:p>
        </p:txBody>
      </p:sp>
      <p:pic>
        <p:nvPicPr>
          <p:cNvPr id="12" name="Picture 11" descr="Screen Shot 2015-01-25 at 7.34.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90" y="2752170"/>
            <a:ext cx="3436351" cy="2692482"/>
          </a:xfrm>
          <a:prstGeom prst="rect">
            <a:avLst/>
          </a:prstGeom>
        </p:spPr>
      </p:pic>
      <p:pic>
        <p:nvPicPr>
          <p:cNvPr id="6" name="Picture 5" descr="Screen Shot 2015-01-25 at 7.34.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8552" y="3152256"/>
            <a:ext cx="2439843" cy="1911689"/>
          </a:xfrm>
          <a:prstGeom prst="rect">
            <a:avLst/>
          </a:prstGeom>
        </p:spPr>
      </p:pic>
      <p:sp>
        <p:nvSpPr>
          <p:cNvPr id="7" name="TextBox 6"/>
          <p:cNvSpPr txBox="1"/>
          <p:nvPr/>
        </p:nvSpPr>
        <p:spPr>
          <a:xfrm>
            <a:off x="991597" y="5596510"/>
            <a:ext cx="2487690" cy="461665"/>
          </a:xfrm>
          <a:prstGeom prst="rect">
            <a:avLst/>
          </a:prstGeom>
          <a:noFill/>
        </p:spPr>
        <p:txBody>
          <a:bodyPr wrap="square" rtlCol="0">
            <a:spAutoFit/>
          </a:bodyPr>
          <a:lstStyle/>
          <a:p>
            <a:pPr algn="ctr"/>
            <a:r>
              <a:rPr lang="en-US" sz="2400" dirty="0"/>
              <a:t>4 ×4</a:t>
            </a:r>
          </a:p>
        </p:txBody>
      </p:sp>
      <p:sp>
        <p:nvSpPr>
          <p:cNvPr id="8" name="TextBox 7"/>
          <p:cNvSpPr txBox="1"/>
          <p:nvPr/>
        </p:nvSpPr>
        <p:spPr>
          <a:xfrm>
            <a:off x="5145177" y="5622447"/>
            <a:ext cx="2487690" cy="461665"/>
          </a:xfrm>
          <a:prstGeom prst="rect">
            <a:avLst/>
          </a:prstGeom>
          <a:noFill/>
        </p:spPr>
        <p:txBody>
          <a:bodyPr wrap="square" rtlCol="0">
            <a:spAutoFit/>
          </a:bodyPr>
          <a:lstStyle/>
          <a:p>
            <a:pPr algn="ctr"/>
            <a:r>
              <a:rPr lang="en-US" sz="2400" dirty="0"/>
              <a:t>2 ×2</a:t>
            </a:r>
          </a:p>
        </p:txBody>
      </p:sp>
    </p:spTree>
    <p:extLst>
      <p:ext uri="{BB962C8B-B14F-4D97-AF65-F5344CB8AC3E}">
        <p14:creationId xmlns:p14="http://schemas.microsoft.com/office/powerpoint/2010/main" val="775331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summarize</a:t>
            </a:r>
          </a:p>
        </p:txBody>
      </p:sp>
      <p:sp>
        <p:nvSpPr>
          <p:cNvPr id="3" name="Content Placeholder 2"/>
          <p:cNvSpPr>
            <a:spLocks noGrp="1"/>
          </p:cNvSpPr>
          <p:nvPr>
            <p:ph idx="1"/>
          </p:nvPr>
        </p:nvSpPr>
        <p:spPr>
          <a:xfrm>
            <a:off x="457200" y="1308100"/>
            <a:ext cx="8229600" cy="4525963"/>
          </a:xfrm>
        </p:spPr>
        <p:txBody>
          <a:bodyPr/>
          <a:lstStyle/>
          <a:p>
            <a:r>
              <a:rPr lang="en-US" dirty="0"/>
              <a:t>Python: </a:t>
            </a:r>
          </a:p>
          <a:p>
            <a:pPr lvl="1"/>
            <a:r>
              <a:rPr lang="en-US" dirty="0" err="1">
                <a:hlinkClick r:id="rId3"/>
              </a:rPr>
              <a:t>Numpy.convolve</a:t>
            </a:r>
            <a:r>
              <a:rPr lang="en-US" dirty="0">
                <a:hlinkClick r:id="rId3"/>
              </a:rPr>
              <a:t>(</a:t>
            </a:r>
            <a:r>
              <a:rPr lang="en-US" dirty="0" err="1">
                <a:hlinkClick r:id="rId3"/>
              </a:rPr>
              <a:t>a,v,mode</a:t>
            </a:r>
            <a:r>
              <a:rPr lang="en-US" dirty="0">
                <a:hlinkClick r:id="rId3"/>
              </a:rPr>
              <a:t>=“full”)</a:t>
            </a:r>
            <a:endParaRPr lang="en-US" dirty="0"/>
          </a:p>
          <a:p>
            <a:pPr lvl="1"/>
            <a:r>
              <a:rPr lang="en-US" dirty="0">
                <a:hlinkClick r:id="rId4"/>
              </a:rPr>
              <a:t>Scipy.signal.convole2d</a:t>
            </a:r>
            <a:r>
              <a:rPr lang="en-US" dirty="0"/>
              <a:t>(</a:t>
            </a:r>
            <a:r>
              <a:rPr lang="en-US" dirty="0" err="1"/>
              <a:t>a,v,mode</a:t>
            </a:r>
            <a:r>
              <a:rPr lang="en-US" dirty="0"/>
              <a:t>, boundary, value)</a:t>
            </a:r>
          </a:p>
          <a:p>
            <a:pPr marL="457200" lvl="1" indent="0">
              <a:buNone/>
            </a:pPr>
            <a:endParaRPr lang="en-US" dirty="0"/>
          </a:p>
        </p:txBody>
      </p:sp>
      <p:pic>
        <p:nvPicPr>
          <p:cNvPr id="4" name="Picture 3" descr="Screen Shot 2015-01-25 at 10.06.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042" y="3975320"/>
            <a:ext cx="6100946" cy="2067746"/>
          </a:xfrm>
          <a:prstGeom prst="rect">
            <a:avLst/>
          </a:prstGeom>
        </p:spPr>
      </p:pic>
    </p:spTree>
    <p:extLst>
      <p:ext uri="{BB962C8B-B14F-4D97-AF65-F5344CB8AC3E}">
        <p14:creationId xmlns:p14="http://schemas.microsoft.com/office/powerpoint/2010/main" val="2422090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Lecture</a:t>
            </a:r>
          </a:p>
        </p:txBody>
      </p:sp>
      <p:sp>
        <p:nvSpPr>
          <p:cNvPr id="3" name="Content Placeholder 2"/>
          <p:cNvSpPr>
            <a:spLocks noGrp="1"/>
          </p:cNvSpPr>
          <p:nvPr>
            <p:ph idx="1"/>
          </p:nvPr>
        </p:nvSpPr>
        <p:spPr/>
        <p:txBody>
          <a:bodyPr>
            <a:normAutofit/>
          </a:bodyPr>
          <a:lstStyle/>
          <a:p>
            <a:r>
              <a:rPr lang="en-US" dirty="0"/>
              <a:t>More on image histograms</a:t>
            </a:r>
          </a:p>
          <a:p>
            <a:r>
              <a:rPr lang="en-US" dirty="0"/>
              <a:t>Border effect and padding</a:t>
            </a:r>
          </a:p>
          <a:p>
            <a:r>
              <a:rPr lang="en-US" dirty="0"/>
              <a:t>Image Derivatives/gradients</a:t>
            </a:r>
          </a:p>
          <a:p>
            <a:r>
              <a:rPr lang="en-US" dirty="0"/>
              <a:t>Canny edge detection</a:t>
            </a:r>
          </a:p>
          <a:p>
            <a:endParaRPr lang="en-US" dirty="0"/>
          </a:p>
        </p:txBody>
      </p:sp>
    </p:spTree>
    <p:extLst>
      <p:ext uri="{BB962C8B-B14F-4D97-AF65-F5344CB8AC3E}">
        <p14:creationId xmlns:p14="http://schemas.microsoft.com/office/powerpoint/2010/main" val="746591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are other methods</a:t>
            </a:r>
          </a:p>
        </p:txBody>
      </p:sp>
      <p:sp>
        <p:nvSpPr>
          <p:cNvPr id="3" name="Content Placeholder 2"/>
          <p:cNvSpPr>
            <a:spLocks noGrp="1"/>
          </p:cNvSpPr>
          <p:nvPr>
            <p:ph idx="1"/>
          </p:nvPr>
        </p:nvSpPr>
        <p:spPr/>
        <p:txBody>
          <a:bodyPr>
            <a:normAutofit lnSpcReduction="10000"/>
          </a:bodyPr>
          <a:lstStyle/>
          <a:p>
            <a:r>
              <a:rPr lang="en-US" dirty="0"/>
              <a:t>The first two methods that I described fill missing values in by substituting zero</a:t>
            </a:r>
          </a:p>
          <a:p>
            <a:r>
              <a:rPr lang="en-US" dirty="0"/>
              <a:t>Can fill in values with different methods</a:t>
            </a:r>
          </a:p>
          <a:p>
            <a:pPr lvl="1"/>
            <a:r>
              <a:rPr lang="en-US" dirty="0"/>
              <a:t>Reflect image along border</a:t>
            </a:r>
          </a:p>
          <a:p>
            <a:pPr lvl="1"/>
            <a:r>
              <a:rPr lang="en-US" dirty="0"/>
              <a:t>Pull values from other side</a:t>
            </a:r>
          </a:p>
          <a:p>
            <a:r>
              <a:rPr lang="en-US" dirty="0"/>
              <a:t>Read Chapter 3.2 “padding”. </a:t>
            </a:r>
          </a:p>
          <a:p>
            <a:endParaRPr lang="en-US" dirty="0"/>
          </a:p>
          <a:p>
            <a:r>
              <a:rPr lang="en-US" dirty="0">
                <a:hlinkClick r:id="rId3"/>
              </a:rPr>
              <a:t>scipy.ndimage.convolve(input, weights, output-None, mode =“reflect”)</a:t>
            </a:r>
            <a:endParaRPr lang="en-US" dirty="0"/>
          </a:p>
          <a:p>
            <a:endParaRPr lang="en-US" dirty="0"/>
          </a:p>
        </p:txBody>
      </p:sp>
    </p:spTree>
    <p:extLst>
      <p:ext uri="{BB962C8B-B14F-4D97-AF65-F5344CB8AC3E}">
        <p14:creationId xmlns:p14="http://schemas.microsoft.com/office/powerpoint/2010/main" val="2779444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are other methods</a:t>
            </a:r>
          </a:p>
        </p:txBody>
      </p:sp>
      <p:pic>
        <p:nvPicPr>
          <p:cNvPr id="6" name="Picture 5" descr="lily_rec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5800" y="2194314"/>
            <a:ext cx="2704585" cy="2187186"/>
          </a:xfrm>
          <a:prstGeom prst="rect">
            <a:avLst/>
          </a:prstGeom>
        </p:spPr>
      </p:pic>
      <p:pic>
        <p:nvPicPr>
          <p:cNvPr id="7" name="Picture 6" descr="lily_zero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2146301"/>
            <a:ext cx="2797342" cy="2400300"/>
          </a:xfrm>
          <a:prstGeom prst="rect">
            <a:avLst/>
          </a:prstGeom>
        </p:spPr>
      </p:pic>
      <p:sp>
        <p:nvSpPr>
          <p:cNvPr id="8" name="TextBox 7"/>
          <p:cNvSpPr txBox="1"/>
          <p:nvPr/>
        </p:nvSpPr>
        <p:spPr>
          <a:xfrm>
            <a:off x="1181100" y="1417638"/>
            <a:ext cx="1892300" cy="369332"/>
          </a:xfrm>
          <a:prstGeom prst="rect">
            <a:avLst/>
          </a:prstGeom>
          <a:noFill/>
        </p:spPr>
        <p:txBody>
          <a:bodyPr wrap="square" rtlCol="0">
            <a:spAutoFit/>
          </a:bodyPr>
          <a:lstStyle/>
          <a:p>
            <a:r>
              <a:rPr lang="en-US" dirty="0"/>
              <a:t>zero</a:t>
            </a:r>
          </a:p>
        </p:txBody>
      </p:sp>
      <p:sp>
        <p:nvSpPr>
          <p:cNvPr id="9" name="TextBox 8"/>
          <p:cNvSpPr txBox="1"/>
          <p:nvPr/>
        </p:nvSpPr>
        <p:spPr>
          <a:xfrm>
            <a:off x="4483100" y="1398072"/>
            <a:ext cx="1892300" cy="369332"/>
          </a:xfrm>
          <a:prstGeom prst="rect">
            <a:avLst/>
          </a:prstGeom>
          <a:noFill/>
        </p:spPr>
        <p:txBody>
          <a:bodyPr wrap="square" rtlCol="0">
            <a:spAutoFit/>
          </a:bodyPr>
          <a:lstStyle/>
          <a:p>
            <a:r>
              <a:rPr lang="en-US" dirty="0"/>
              <a:t>valid</a:t>
            </a:r>
          </a:p>
        </p:txBody>
      </p:sp>
      <p:pic>
        <p:nvPicPr>
          <p:cNvPr id="11" name="Picture 10" descr="lily_du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2500" y="2146301"/>
            <a:ext cx="2768600" cy="2375638"/>
          </a:xfrm>
          <a:prstGeom prst="rect">
            <a:avLst/>
          </a:prstGeom>
        </p:spPr>
      </p:pic>
      <p:sp>
        <p:nvSpPr>
          <p:cNvPr id="12" name="TextBox 11"/>
          <p:cNvSpPr txBox="1"/>
          <p:nvPr/>
        </p:nvSpPr>
        <p:spPr>
          <a:xfrm>
            <a:off x="6667500" y="1399144"/>
            <a:ext cx="1892300" cy="369332"/>
          </a:xfrm>
          <a:prstGeom prst="rect">
            <a:avLst/>
          </a:prstGeom>
          <a:noFill/>
        </p:spPr>
        <p:txBody>
          <a:bodyPr wrap="square" rtlCol="0">
            <a:spAutoFit/>
          </a:bodyPr>
          <a:lstStyle/>
          <a:p>
            <a:r>
              <a:rPr lang="en-US" dirty="0"/>
              <a:t>Nearest neighbor</a:t>
            </a:r>
          </a:p>
        </p:txBody>
      </p:sp>
    </p:spTree>
    <p:extLst>
      <p:ext uri="{BB962C8B-B14F-4D97-AF65-F5344CB8AC3E}">
        <p14:creationId xmlns:p14="http://schemas.microsoft.com/office/powerpoint/2010/main" val="3530364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Gaussian Filter</a:t>
            </a:r>
          </a:p>
        </p:txBody>
      </p:sp>
      <p:sp>
        <p:nvSpPr>
          <p:cNvPr id="4"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Gaussian = normal distribution function</a:t>
            </a:r>
          </a:p>
          <a:p>
            <a:pPr marL="0" indent="0">
              <a:buNone/>
            </a:pPr>
            <a:endParaRPr lang="en-US" dirty="0"/>
          </a:p>
        </p:txBody>
      </p:sp>
      <p:pic>
        <p:nvPicPr>
          <p:cNvPr id="5" name="Picture 4" descr="Screen Shot 2015-01-21 at 9.58.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400" y="2846214"/>
            <a:ext cx="3403600" cy="2527300"/>
          </a:xfrm>
          <a:prstGeom prst="rect">
            <a:avLst/>
          </a:prstGeom>
        </p:spPr>
      </p:pic>
      <p:pic>
        <p:nvPicPr>
          <p:cNvPr id="6" name="Picture 5" descr="Screen Shot 2015-01-21 at 9.59.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657" y="5205255"/>
            <a:ext cx="3523117" cy="807381"/>
          </a:xfrm>
          <a:prstGeom prst="rect">
            <a:avLst/>
          </a:prstGeom>
        </p:spPr>
      </p:pic>
      <p:pic>
        <p:nvPicPr>
          <p:cNvPr id="7" name="Picture 6" descr="Screen Shot 2015-01-21 at 10.00.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4262" y="2205927"/>
            <a:ext cx="1986703" cy="2117805"/>
          </a:xfrm>
          <a:prstGeom prst="rect">
            <a:avLst/>
          </a:prstGeom>
        </p:spPr>
      </p:pic>
    </p:spTree>
    <p:extLst>
      <p:ext uri="{BB962C8B-B14F-4D97-AF65-F5344CB8AC3E}">
        <p14:creationId xmlns:p14="http://schemas.microsoft.com/office/powerpoint/2010/main" val="2111908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Derivative of Gaussian</a:t>
            </a:r>
          </a:p>
        </p:txBody>
      </p:sp>
      <p:sp>
        <p:nvSpPr>
          <p:cNvPr id="4" name="Content Placeholder 2"/>
          <p:cNvSpPr txBox="1">
            <a:spLocks/>
          </p:cNvSpPr>
          <p:nvPr/>
        </p:nvSpPr>
        <p:spPr>
          <a:xfrm>
            <a:off x="457200" y="1600200"/>
            <a:ext cx="8229600" cy="45259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Take the derivative of the filter with respect to </a:t>
            </a:r>
            <a:r>
              <a:rPr lang="en-US" sz="2800" dirty="0" err="1"/>
              <a:t>i</a:t>
            </a:r>
            <a:r>
              <a:rPr lang="en-US" sz="2800" dirty="0"/>
              <a:t>:</a:t>
            </a:r>
          </a:p>
          <a:p>
            <a:endParaRPr lang="en-US" sz="2800" dirty="0"/>
          </a:p>
          <a:p>
            <a:endParaRPr lang="en-US" sz="2800" dirty="0"/>
          </a:p>
          <a:p>
            <a:endParaRPr lang="en-US" sz="2800" dirty="0"/>
          </a:p>
          <a:p>
            <a:r>
              <a:rPr lang="en-US" sz="2800" dirty="0"/>
              <a:t>Filter looks like:</a:t>
            </a:r>
          </a:p>
          <a:p>
            <a:endParaRPr lang="en-US" sz="2800" dirty="0"/>
          </a:p>
          <a:p>
            <a:endParaRPr lang="en-US" sz="2800" dirty="0"/>
          </a:p>
          <a:p>
            <a:r>
              <a:rPr lang="en-US" sz="2800" dirty="0"/>
              <a:t>Basically blur then take the derivative</a:t>
            </a:r>
          </a:p>
          <a:p>
            <a:pPr marL="0" indent="0">
              <a:buNone/>
            </a:pPr>
            <a:r>
              <a:rPr lang="en-US" dirty="0"/>
              <a:t> </a:t>
            </a:r>
          </a:p>
          <a:p>
            <a:pPr marL="0" indent="0">
              <a:buNone/>
            </a:pPr>
            <a:endParaRPr lang="en-US" dirty="0"/>
          </a:p>
          <a:p>
            <a:pPr marL="0" indent="0">
              <a:buNone/>
            </a:pPr>
            <a:endParaRPr lang="en-US" dirty="0"/>
          </a:p>
        </p:txBody>
      </p:sp>
      <p:pic>
        <p:nvPicPr>
          <p:cNvPr id="3" name="Picture 2" descr="Screen Shot 2015-01-25 at 10.21.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2286000"/>
            <a:ext cx="4775200" cy="944545"/>
          </a:xfrm>
          <a:prstGeom prst="rect">
            <a:avLst/>
          </a:prstGeom>
        </p:spPr>
      </p:pic>
      <p:pic>
        <p:nvPicPr>
          <p:cNvPr id="8" name="Picture 7" descr="Screen Shot 2015-01-25 at 10.21.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0100" y="3349402"/>
            <a:ext cx="1727200" cy="1705197"/>
          </a:xfrm>
          <a:prstGeom prst="rect">
            <a:avLst/>
          </a:prstGeom>
        </p:spPr>
      </p:pic>
      <p:sp>
        <p:nvSpPr>
          <p:cNvPr id="9" name="TextBox 8"/>
          <p:cNvSpPr txBox="1"/>
          <p:nvPr/>
        </p:nvSpPr>
        <p:spPr>
          <a:xfrm>
            <a:off x="5791200" y="6177465"/>
            <a:ext cx="2709334" cy="369332"/>
          </a:xfrm>
          <a:prstGeom prst="rect">
            <a:avLst/>
          </a:prstGeom>
          <a:noFill/>
        </p:spPr>
        <p:txBody>
          <a:bodyPr wrap="square" rtlCol="0">
            <a:spAutoFit/>
          </a:bodyPr>
          <a:lstStyle/>
          <a:p>
            <a:r>
              <a:rPr lang="en-US" dirty="0"/>
              <a:t>Source: M. </a:t>
            </a:r>
            <a:r>
              <a:rPr lang="en-US" dirty="0" err="1"/>
              <a:t>Tappen</a:t>
            </a:r>
            <a:endParaRPr lang="en-US" dirty="0"/>
          </a:p>
        </p:txBody>
      </p:sp>
    </p:spTree>
    <p:extLst>
      <p:ext uri="{BB962C8B-B14F-4D97-AF65-F5344CB8AC3E}">
        <p14:creationId xmlns:p14="http://schemas.microsoft.com/office/powerpoint/2010/main" val="1205176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Derivative of Gaussian</a:t>
            </a:r>
          </a:p>
        </p:txBody>
      </p:sp>
      <p:pic>
        <p:nvPicPr>
          <p:cNvPr id="5" name="Picture 4" descr="gabor_tutorial_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233" y="2518833"/>
            <a:ext cx="3843867" cy="2882900"/>
          </a:xfrm>
          <a:prstGeom prst="rect">
            <a:avLst/>
          </a:prstGeom>
        </p:spPr>
      </p:pic>
      <p:pic>
        <p:nvPicPr>
          <p:cNvPr id="6" name="Picture 5" descr="Screen Shot 2015-01-26 at 11.38.0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3899" y="2518833"/>
            <a:ext cx="5713229" cy="2527300"/>
          </a:xfrm>
          <a:prstGeom prst="rect">
            <a:avLst/>
          </a:prstGeom>
        </p:spPr>
      </p:pic>
    </p:spTree>
    <p:extLst>
      <p:ext uri="{BB962C8B-B14F-4D97-AF65-F5344CB8AC3E}">
        <p14:creationId xmlns:p14="http://schemas.microsoft.com/office/powerpoint/2010/main" val="3126049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custDataLst>
              <p:tags r:id="rId2"/>
            </p:custDataLst>
          </p:nvPr>
        </p:nvSpPr>
        <p:spPr/>
        <p:txBody>
          <a:bodyPr/>
          <a:lstStyle/>
          <a:p>
            <a:r>
              <a:rPr lang="en-US">
                <a:latin typeface="Calibri" charset="0"/>
              </a:rPr>
              <a:t>2D edge detection filters</a:t>
            </a:r>
          </a:p>
        </p:txBody>
      </p:sp>
      <p:graphicFrame>
        <p:nvGraphicFramePr>
          <p:cNvPr id="7170" name="Object 2"/>
          <p:cNvGraphicFramePr>
            <a:graphicFrameLocks noChangeAspect="1"/>
          </p:cNvGraphicFramePr>
          <p:nvPr>
            <p:custDataLst>
              <p:tags r:id="rId3"/>
            </p:custDataLst>
          </p:nvPr>
        </p:nvGraphicFramePr>
        <p:xfrm>
          <a:off x="1066800" y="1981200"/>
          <a:ext cx="2733675" cy="1920875"/>
        </p:xfrm>
        <a:graphic>
          <a:graphicData uri="http://schemas.openxmlformats.org/presentationml/2006/ole">
            <mc:AlternateContent xmlns:mc="http://schemas.openxmlformats.org/markup-compatibility/2006">
              <mc:Choice xmlns:v="urn:schemas-microsoft-com:vml" Requires="v">
                <p:oleObj spid="_x0000_s10688" name="Photo Editor Photo" r:id="rId11" imgW="4133333" imgH="2905531" progId="">
                  <p:embed/>
                </p:oleObj>
              </mc:Choice>
              <mc:Fallback>
                <p:oleObj name="Photo Editor Photo" r:id="rId11" imgW="4133333" imgH="2905531"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6800" y="1981200"/>
                        <a:ext cx="2733675" cy="1920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171" name="Object 3"/>
          <p:cNvGraphicFramePr>
            <a:graphicFrameLocks noChangeAspect="1"/>
          </p:cNvGraphicFramePr>
          <p:nvPr>
            <p:custDataLst>
              <p:tags r:id="rId4"/>
            </p:custDataLst>
          </p:nvPr>
        </p:nvGraphicFramePr>
        <p:xfrm>
          <a:off x="4876800" y="2667000"/>
          <a:ext cx="3006725" cy="1317625"/>
        </p:xfrm>
        <a:graphic>
          <a:graphicData uri="http://schemas.openxmlformats.org/presentationml/2006/ole">
            <mc:AlternateContent xmlns:mc="http://schemas.openxmlformats.org/markup-compatibility/2006">
              <mc:Choice xmlns:v="urn:schemas-microsoft-com:vml" Requires="v">
                <p:oleObj spid="_x0000_s10689" name="Photo Editor Photo" r:id="rId13" imgW="6001588" imgH="2629267" progId="">
                  <p:embed/>
                </p:oleObj>
              </mc:Choice>
              <mc:Fallback>
                <p:oleObj name="Photo Editor Photo" r:id="rId13" imgW="6001588" imgH="2629267"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76800" y="2667000"/>
                        <a:ext cx="3006725" cy="1317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7173" name="Picture 13" descr="Edittex"/>
          <p:cNvPicPr>
            <a:picLocks noChangeAspect="1" noChangeArrowheads="1"/>
          </p:cNvPicPr>
          <p:nvPr>
            <p:custDataLst>
              <p:tags r:id="rId5"/>
            </p:custDataLst>
          </p:nvPr>
        </p:nvPicPr>
        <p:blipFill>
          <a:blip r:embed="rId15">
            <a:extLst>
              <a:ext uri="{28A0092B-C50C-407E-A947-70E740481C1C}">
                <a14:useLocalDpi xmlns:a14="http://schemas.microsoft.com/office/drawing/2010/main" val="0"/>
              </a:ext>
            </a:extLst>
          </a:blip>
          <a:srcRect/>
          <a:stretch>
            <a:fillRect/>
          </a:stretch>
        </p:blipFill>
        <p:spPr bwMode="auto">
          <a:xfrm>
            <a:off x="1077913" y="4506913"/>
            <a:ext cx="2747962" cy="598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74" name="Text Box 24"/>
          <p:cNvSpPr txBox="1">
            <a:spLocks noChangeArrowheads="1"/>
          </p:cNvSpPr>
          <p:nvPr>
            <p:custDataLst>
              <p:tags r:id="rId6"/>
            </p:custDataLst>
          </p:nvPr>
        </p:nvSpPr>
        <p:spPr bwMode="auto">
          <a:xfrm>
            <a:off x="1822450" y="4129088"/>
            <a:ext cx="102711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a:t>Gaussian</a:t>
            </a:r>
          </a:p>
        </p:txBody>
      </p:sp>
      <p:sp>
        <p:nvSpPr>
          <p:cNvPr id="7175" name="Text Box 25"/>
          <p:cNvSpPr txBox="1">
            <a:spLocks noChangeArrowheads="1"/>
          </p:cNvSpPr>
          <p:nvPr>
            <p:custDataLst>
              <p:tags r:id="rId7"/>
            </p:custDataLst>
          </p:nvPr>
        </p:nvSpPr>
        <p:spPr bwMode="auto">
          <a:xfrm>
            <a:off x="5060950" y="3922713"/>
            <a:ext cx="25463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a:t>derivative of Gaussian (</a:t>
            </a:r>
            <a:r>
              <a:rPr lang="en-US" i="1">
                <a:latin typeface="Times New Roman" charset="0"/>
                <a:cs typeface="Times New Roman" charset="0"/>
              </a:rPr>
              <a:t>x</a:t>
            </a:r>
            <a:r>
              <a:rPr lang="en-US"/>
              <a:t>)</a:t>
            </a:r>
          </a:p>
        </p:txBody>
      </p:sp>
      <p:pic>
        <p:nvPicPr>
          <p:cNvPr id="7176" name="Picture 26" descr="Edittex"/>
          <p:cNvPicPr>
            <a:picLocks noChangeAspect="1" noChangeArrowheads="1"/>
          </p:cNvPicPr>
          <p:nvPr>
            <p:custDataLst>
              <p:tags r:id="rId8"/>
            </p:custDataLst>
          </p:nvPr>
        </p:nvPicPr>
        <p:blipFill>
          <a:blip r:embed="rId16">
            <a:extLst>
              <a:ext uri="{28A0092B-C50C-407E-A947-70E740481C1C}">
                <a14:useLocalDpi xmlns:a14="http://schemas.microsoft.com/office/drawing/2010/main" val="0"/>
              </a:ext>
            </a:extLst>
          </a:blip>
          <a:srcRect/>
          <a:stretch>
            <a:fillRect/>
          </a:stretch>
        </p:blipFill>
        <p:spPr bwMode="auto">
          <a:xfrm>
            <a:off x="5900738" y="4357688"/>
            <a:ext cx="1187450" cy="527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58717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57200" y="0"/>
            <a:ext cx="8229600" cy="1143000"/>
          </a:xfrm>
        </p:spPr>
        <p:txBody>
          <a:bodyPr/>
          <a:lstStyle/>
          <a:p>
            <a:r>
              <a:rPr lang="en-US">
                <a:latin typeface="Calibri" charset="0"/>
              </a:rPr>
              <a:t>Derivative of Gaussian filter</a:t>
            </a:r>
          </a:p>
        </p:txBody>
      </p:sp>
      <p:pic>
        <p:nvPicPr>
          <p:cNvPr id="4608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688" y="1114425"/>
            <a:ext cx="3429000" cy="2700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08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6488" y="1098550"/>
            <a:ext cx="3363912" cy="2759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085" name="Text Box 8"/>
          <p:cNvSpPr txBox="1">
            <a:spLocks noChangeArrowheads="1"/>
          </p:cNvSpPr>
          <p:nvPr/>
        </p:nvSpPr>
        <p:spPr bwMode="auto">
          <a:xfrm>
            <a:off x="1192213" y="3652838"/>
            <a:ext cx="15922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i="1"/>
              <a:t>x</a:t>
            </a:r>
            <a:r>
              <a:rPr lang="en-US"/>
              <a:t>-direction</a:t>
            </a:r>
          </a:p>
        </p:txBody>
      </p:sp>
      <p:sp>
        <p:nvSpPr>
          <p:cNvPr id="46086" name="Text Box 9"/>
          <p:cNvSpPr txBox="1">
            <a:spLocks noChangeArrowheads="1"/>
          </p:cNvSpPr>
          <p:nvPr/>
        </p:nvSpPr>
        <p:spPr bwMode="auto">
          <a:xfrm>
            <a:off x="4645025" y="3613150"/>
            <a:ext cx="159226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i="1"/>
              <a:t>y</a:t>
            </a:r>
            <a:r>
              <a:rPr lang="en-US"/>
              <a:t>-direction</a:t>
            </a:r>
          </a:p>
        </p:txBody>
      </p:sp>
      <p:pic>
        <p:nvPicPr>
          <p:cNvPr id="46087" name="Picture 2" descr="C:\snavely\work\teaching\11Sp-CS6670\lectures\lec02\g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4688" y="4603750"/>
            <a:ext cx="1720850" cy="172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088" name="Picture 4" descr="C:\snavely\work\teaching\11Sp-CS6670\lectures\lec02\g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4603750"/>
            <a:ext cx="1720850" cy="172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69639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custDataLst>
              <p:tags r:id="rId1"/>
            </p:custDataLst>
          </p:nvPr>
        </p:nvSpPr>
        <p:spPr bwMode="auto">
          <a:xfrm>
            <a:off x="457200" y="1447800"/>
            <a:ext cx="8382000" cy="746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spcBef>
                <a:spcPct val="20000"/>
              </a:spcBef>
              <a:buFont typeface="Arial" charset="0"/>
              <a:buChar char="•"/>
            </a:pPr>
            <a:r>
              <a:rPr lang="en-US" sz="3200" dirty="0"/>
              <a:t>How can we differentiate a </a:t>
            </a:r>
            <a:r>
              <a:rPr lang="en-US" sz="3200" i="1" dirty="0"/>
              <a:t>digital</a:t>
            </a:r>
            <a:r>
              <a:rPr lang="en-US" sz="3200" dirty="0"/>
              <a:t> image F[</a:t>
            </a:r>
            <a:r>
              <a:rPr lang="en-US" sz="3200" dirty="0" err="1"/>
              <a:t>x,y</a:t>
            </a:r>
            <a:r>
              <a:rPr lang="en-US" sz="3200" dirty="0"/>
              <a:t>]?</a:t>
            </a:r>
          </a:p>
          <a:p>
            <a:pPr lvl="1">
              <a:spcBef>
                <a:spcPct val="20000"/>
              </a:spcBef>
              <a:buFont typeface="Arial" charset="0"/>
              <a:buChar char="–"/>
            </a:pPr>
            <a:r>
              <a:rPr lang="en-US" sz="2800" dirty="0"/>
              <a:t>Option 1:  reconstruct a continuous image, </a:t>
            </a:r>
            <a:r>
              <a:rPr lang="en-US" sz="2800" i="1" dirty="0"/>
              <a:t>f,</a:t>
            </a:r>
            <a:r>
              <a:rPr lang="en-US" sz="2800" dirty="0"/>
              <a:t> then compute the derivative</a:t>
            </a:r>
          </a:p>
          <a:p>
            <a:pPr lvl="1">
              <a:spcBef>
                <a:spcPct val="20000"/>
              </a:spcBef>
              <a:buFont typeface="Arial" charset="0"/>
              <a:buChar char="–"/>
            </a:pPr>
            <a:r>
              <a:rPr lang="en-US" sz="2800" dirty="0"/>
              <a:t>Option 2:  take discrete derivative (finite difference)</a:t>
            </a:r>
          </a:p>
        </p:txBody>
      </p:sp>
      <p:graphicFrame>
        <p:nvGraphicFramePr>
          <p:cNvPr id="7" name="Group 5"/>
          <p:cNvGraphicFramePr>
            <a:graphicFrameLocks noGrp="1"/>
          </p:cNvGraphicFramePr>
          <p:nvPr>
            <p:custDataLst>
              <p:tags r:id="rId2"/>
            </p:custDataLst>
          </p:nvPr>
        </p:nvGraphicFramePr>
        <p:xfrm>
          <a:off x="2438400" y="5241925"/>
          <a:ext cx="1143000" cy="974726"/>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tblGrid>
              <a:tr h="304800">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dirty="0">
                        <a:ln>
                          <a:noFill/>
                        </a:ln>
                        <a:solidFill>
                          <a:schemeClr val="tx1"/>
                        </a:solidFill>
                        <a:effectLst/>
                        <a:latin typeface="Myriad Roman"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dirty="0">
                        <a:ln>
                          <a:noFill/>
                        </a:ln>
                        <a:solidFill>
                          <a:schemeClr val="tx1"/>
                        </a:solidFill>
                        <a:effectLst/>
                        <a:latin typeface="Myriad Roman"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4963">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1</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-1</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dirty="0">
                        <a:ln>
                          <a:noFill/>
                        </a:ln>
                        <a:solidFill>
                          <a:schemeClr val="tx1"/>
                        </a:solidFill>
                        <a:effectLst/>
                        <a:latin typeface="Myriad Roman"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4963">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dirty="0">
                        <a:ln>
                          <a:noFill/>
                        </a:ln>
                        <a:solidFill>
                          <a:schemeClr val="tx1"/>
                        </a:solidFill>
                        <a:effectLst/>
                        <a:latin typeface="Myriad Roman"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9" name="Rectangle 24"/>
          <p:cNvSpPr>
            <a:spLocks noChangeArrowheads="1"/>
          </p:cNvSpPr>
          <p:nvPr>
            <p:custDataLst>
              <p:tags r:id="rId3"/>
            </p:custDataLst>
          </p:nvPr>
        </p:nvSpPr>
        <p:spPr bwMode="auto">
          <a:xfrm>
            <a:off x="1371600" y="4556125"/>
            <a:ext cx="66294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50000"/>
              </a:spcBef>
              <a:spcAft>
                <a:spcPct val="50000"/>
              </a:spcAft>
            </a:pPr>
            <a:r>
              <a:rPr lang="en-US" sz="2000"/>
              <a:t>How would you implement this as a linear filter?</a:t>
            </a:r>
          </a:p>
        </p:txBody>
      </p:sp>
      <p:sp>
        <p:nvSpPr>
          <p:cNvPr id="7191" name="Rectangle 2"/>
          <p:cNvSpPr>
            <a:spLocks noGrp="1" noChangeArrowheads="1"/>
          </p:cNvSpPr>
          <p:nvPr>
            <p:ph type="title"/>
            <p:custDataLst>
              <p:tags r:id="rId4"/>
            </p:custDataLst>
          </p:nvPr>
        </p:nvSpPr>
        <p:spPr/>
        <p:txBody>
          <a:bodyPr/>
          <a:lstStyle/>
          <a:p>
            <a:r>
              <a:rPr lang="en-US">
                <a:latin typeface="Calibri" charset="0"/>
              </a:rPr>
              <a:t>Image derivatives</a:t>
            </a:r>
          </a:p>
        </p:txBody>
      </p:sp>
      <p:graphicFrame>
        <p:nvGraphicFramePr>
          <p:cNvPr id="12" name="Group 5"/>
          <p:cNvGraphicFramePr>
            <a:graphicFrameLocks noGrp="1"/>
          </p:cNvGraphicFramePr>
          <p:nvPr>
            <p:custDataLst>
              <p:tags r:id="rId5"/>
            </p:custDataLst>
          </p:nvPr>
        </p:nvGraphicFramePr>
        <p:xfrm>
          <a:off x="5486400" y="5241925"/>
          <a:ext cx="1143000" cy="974726"/>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tblGrid>
              <a:tr h="304800">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dirty="0">
                        <a:ln>
                          <a:noFill/>
                        </a:ln>
                        <a:solidFill>
                          <a:schemeClr val="tx1"/>
                        </a:solidFill>
                        <a:effectLst/>
                        <a:latin typeface="Myriad Roman"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dirty="0">
                        <a:ln>
                          <a:noFill/>
                        </a:ln>
                        <a:solidFill>
                          <a:schemeClr val="tx1"/>
                        </a:solidFill>
                        <a:effectLst/>
                        <a:latin typeface="Myriad Roman"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4963">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-1</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4963">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1</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dirty="0">
                        <a:ln>
                          <a:noFill/>
                        </a:ln>
                        <a:solidFill>
                          <a:schemeClr val="tx1"/>
                        </a:solidFill>
                        <a:effectLst/>
                        <a:latin typeface="Myriad Roman"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890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9100" y="5407025"/>
            <a:ext cx="392113" cy="639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TextBox 14"/>
          <p:cNvSpPr txBox="1">
            <a:spLocks noChangeArrowheads="1"/>
          </p:cNvSpPr>
          <p:nvPr/>
        </p:nvSpPr>
        <p:spPr bwMode="auto">
          <a:xfrm>
            <a:off x="2005013" y="5453063"/>
            <a:ext cx="280987"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800"/>
              <a:t>:</a:t>
            </a:r>
          </a:p>
        </p:txBody>
      </p:sp>
      <p:pic>
        <p:nvPicPr>
          <p:cNvPr id="8909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5688" y="5410200"/>
            <a:ext cx="371475" cy="639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Box 16"/>
          <p:cNvSpPr txBox="1">
            <a:spLocks noChangeArrowheads="1"/>
          </p:cNvSpPr>
          <p:nvPr/>
        </p:nvSpPr>
        <p:spPr bwMode="auto">
          <a:xfrm>
            <a:off x="5148263" y="5421313"/>
            <a:ext cx="280987" cy="52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800"/>
              <a:t>:</a:t>
            </a:r>
          </a:p>
        </p:txBody>
      </p:sp>
      <p:pic>
        <p:nvPicPr>
          <p:cNvPr id="89092"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1775" y="6303963"/>
            <a:ext cx="42862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093"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45175" y="6323013"/>
            <a:ext cx="434975"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16" name="Text Box 31"/>
          <p:cNvSpPr txBox="1">
            <a:spLocks noChangeArrowheads="1"/>
          </p:cNvSpPr>
          <p:nvPr/>
        </p:nvSpPr>
        <p:spPr bwMode="auto">
          <a:xfrm>
            <a:off x="7924800" y="6519863"/>
            <a:ext cx="1176338" cy="27463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t>Source: S. Seitz</a:t>
            </a:r>
          </a:p>
        </p:txBody>
      </p:sp>
      <p:sp>
        <p:nvSpPr>
          <p:cNvPr id="16" name="Rectangle 15"/>
          <p:cNvSpPr/>
          <p:nvPr/>
        </p:nvSpPr>
        <p:spPr>
          <a:xfrm>
            <a:off x="2873375" y="5584825"/>
            <a:ext cx="239713" cy="2492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Rectangle 17"/>
          <p:cNvSpPr/>
          <p:nvPr/>
        </p:nvSpPr>
        <p:spPr>
          <a:xfrm>
            <a:off x="2503488" y="5595938"/>
            <a:ext cx="239712" cy="249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Rectangle 18"/>
          <p:cNvSpPr/>
          <p:nvPr/>
        </p:nvSpPr>
        <p:spPr>
          <a:xfrm>
            <a:off x="5943600" y="5605463"/>
            <a:ext cx="239713" cy="250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Rectangle 19"/>
          <p:cNvSpPr/>
          <p:nvPr/>
        </p:nvSpPr>
        <p:spPr>
          <a:xfrm>
            <a:off x="5932488" y="5943600"/>
            <a:ext cx="261937" cy="217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13460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9090"/>
                                        </p:tgtEl>
                                        <p:attrNameLst>
                                          <p:attrName>style.visibility</p:attrName>
                                        </p:attrNameLst>
                                      </p:cBhvr>
                                      <p:to>
                                        <p:strVal val="visible"/>
                                      </p:to>
                                    </p:set>
                                    <p:animEffect transition="in" filter="fade">
                                      <p:cBhvr>
                                        <p:cTn id="18" dur="500"/>
                                        <p:tgtEl>
                                          <p:spTgt spid="8909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89092"/>
                                        </p:tgtEl>
                                        <p:attrNameLst>
                                          <p:attrName>style.visibility</p:attrName>
                                        </p:attrNameLst>
                                      </p:cBhvr>
                                      <p:to>
                                        <p:strVal val="visible"/>
                                      </p:to>
                                    </p:set>
                                    <p:animEffect transition="in" filter="fade">
                                      <p:cBhvr>
                                        <p:cTn id="24" dur="500"/>
                                        <p:tgtEl>
                                          <p:spTgt spid="8909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xit" presetSubtype="0" fill="hold" grpId="0" nodeType="click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89091"/>
                                        </p:tgtEl>
                                        <p:attrNameLst>
                                          <p:attrName>style.visibility</p:attrName>
                                        </p:attrNameLst>
                                      </p:cBhvr>
                                      <p:to>
                                        <p:strVal val="visible"/>
                                      </p:to>
                                    </p:set>
                                    <p:animEffect transition="in" filter="fade">
                                      <p:cBhvr>
                                        <p:cTn id="40" dur="500"/>
                                        <p:tgtEl>
                                          <p:spTgt spid="8909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89093"/>
                                        </p:tgtEl>
                                        <p:attrNameLst>
                                          <p:attrName>style.visibility</p:attrName>
                                        </p:attrNameLst>
                                      </p:cBhvr>
                                      <p:to>
                                        <p:strVal val="visible"/>
                                      </p:to>
                                    </p:set>
                                    <p:animEffect transition="in" filter="fade">
                                      <p:cBhvr>
                                        <p:cTn id="46" dur="500"/>
                                        <p:tgtEl>
                                          <p:spTgt spid="8909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xit" presetSubtype="0" fill="hold" grpId="0" nodeType="clickEffect">
                                  <p:stCondLst>
                                    <p:cond delay="0"/>
                                  </p:stCondLst>
                                  <p:childTnLst>
                                    <p:animEffect transition="out" filter="fade">
                                      <p:cBhvr>
                                        <p:cTn id="50" dur="500"/>
                                        <p:tgtEl>
                                          <p:spTgt spid="19"/>
                                        </p:tgtEl>
                                      </p:cBhvr>
                                    </p:animEffect>
                                    <p:set>
                                      <p:cBhvr>
                                        <p:cTn id="51" dur="1" fill="hold">
                                          <p:stCondLst>
                                            <p:cond delay="499"/>
                                          </p:stCondLst>
                                        </p:cTn>
                                        <p:tgtEl>
                                          <p:spTgt spid="19"/>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500"/>
                                        <p:tgtEl>
                                          <p:spTgt spid="20"/>
                                        </p:tgtEl>
                                      </p:cBhvr>
                                    </p:animEffect>
                                    <p:set>
                                      <p:cBhvr>
                                        <p:cTn id="54"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7" grpId="0"/>
      <p:bldP spid="16"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9"/>
          <p:cNvSpPr>
            <a:spLocks noChangeArrowheads="1"/>
          </p:cNvSpPr>
          <p:nvPr/>
        </p:nvSpPr>
        <p:spPr bwMode="auto">
          <a:xfrm>
            <a:off x="914400" y="1828800"/>
            <a:ext cx="80772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pPr>
            <a:r>
              <a:rPr lang="en-US"/>
              <a:t>The gradient points in the direction of most rapid increase in intensity</a:t>
            </a:r>
            <a:br>
              <a:rPr lang="en-US"/>
            </a:br>
            <a:br>
              <a:rPr lang="en-US"/>
            </a:br>
            <a:br>
              <a:rPr lang="en-US"/>
            </a:br>
            <a:endParaRPr lang="en-US"/>
          </a:p>
        </p:txBody>
      </p:sp>
      <p:grpSp>
        <p:nvGrpSpPr>
          <p:cNvPr id="8195" name="Group 2"/>
          <p:cNvGrpSpPr>
            <a:grpSpLocks/>
          </p:cNvGrpSpPr>
          <p:nvPr/>
        </p:nvGrpSpPr>
        <p:grpSpPr bwMode="auto">
          <a:xfrm>
            <a:off x="5791200" y="2438400"/>
            <a:ext cx="2590800" cy="990600"/>
            <a:chOff x="3840" y="1776"/>
            <a:chExt cx="1632" cy="624"/>
          </a:xfrm>
        </p:grpSpPr>
        <p:grpSp>
          <p:nvGrpSpPr>
            <p:cNvPr id="8217" name="Group 3"/>
            <p:cNvGrpSpPr>
              <a:grpSpLocks/>
            </p:cNvGrpSpPr>
            <p:nvPr/>
          </p:nvGrpSpPr>
          <p:grpSpPr bwMode="auto">
            <a:xfrm>
              <a:off x="3840" y="1776"/>
              <a:ext cx="1632" cy="624"/>
              <a:chOff x="3840" y="1776"/>
              <a:chExt cx="1632" cy="624"/>
            </a:xfrm>
          </p:grpSpPr>
          <p:grpSp>
            <p:nvGrpSpPr>
              <p:cNvPr id="8219" name="Group 4"/>
              <p:cNvGrpSpPr>
                <a:grpSpLocks/>
              </p:cNvGrpSpPr>
              <p:nvPr/>
            </p:nvGrpSpPr>
            <p:grpSpPr bwMode="auto">
              <a:xfrm>
                <a:off x="3840" y="1776"/>
                <a:ext cx="624" cy="624"/>
                <a:chOff x="3840" y="1776"/>
                <a:chExt cx="624" cy="624"/>
              </a:xfrm>
            </p:grpSpPr>
            <p:sp>
              <p:nvSpPr>
                <p:cNvPr id="974853" name="Rectangle 5"/>
                <p:cNvSpPr>
                  <a:spLocks noChangeArrowheads="1"/>
                </p:cNvSpPr>
                <p:nvPr/>
              </p:nvSpPr>
              <p:spPr bwMode="auto">
                <a:xfrm>
                  <a:off x="3840" y="1776"/>
                  <a:ext cx="624" cy="624"/>
                </a:xfrm>
                <a:prstGeom prst="rect">
                  <a:avLst/>
                </a:prstGeom>
                <a:gradFill rotWithShape="0">
                  <a:gsLst>
                    <a:gs pos="0">
                      <a:schemeClr val="tx1"/>
                    </a:gs>
                    <a:gs pos="100000">
                      <a:schemeClr val="tx1">
                        <a:gamma/>
                        <a:tint val="0"/>
                        <a:invGamma/>
                      </a:schemeClr>
                    </a:gs>
                  </a:gsLst>
                  <a:lin ang="18900000" scaled="1"/>
                </a:gradFill>
                <a:ln w="9525">
                  <a:noFill/>
                  <a:miter lim="800000"/>
                  <a:headEnd/>
                  <a:tailEnd/>
                </a:ln>
                <a:effectLst/>
              </p:spPr>
              <p:txBody>
                <a:bodyPr wrap="none" anchor="ctr"/>
                <a:lstStyle/>
                <a:p>
                  <a:pPr fontAlgn="auto">
                    <a:spcBef>
                      <a:spcPts val="0"/>
                    </a:spcBef>
                    <a:spcAft>
                      <a:spcPts val="0"/>
                    </a:spcAft>
                    <a:defRPr/>
                  </a:pPr>
                  <a:endParaRPr lang="en-US">
                    <a:latin typeface="+mn-lt"/>
                    <a:ea typeface="+mn-ea"/>
                    <a:cs typeface="+mn-cs"/>
                  </a:endParaRPr>
                </a:p>
              </p:txBody>
            </p:sp>
            <p:sp>
              <p:nvSpPr>
                <p:cNvPr id="8222" name="Line 6"/>
                <p:cNvSpPr>
                  <a:spLocks noChangeShapeType="1"/>
                </p:cNvSpPr>
                <p:nvPr/>
              </p:nvSpPr>
              <p:spPr bwMode="auto">
                <a:xfrm flipV="1">
                  <a:off x="4161" y="1872"/>
                  <a:ext cx="207" cy="207"/>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pic>
            <p:nvPicPr>
              <p:cNvPr id="8220" name="Picture 7" descr="Edittex"/>
              <p:cNvPicPr>
                <a:picLocks noChangeAspect="1" noChangeArrowheads="1"/>
              </p:cNvPicPr>
              <p:nvPr>
                <p:custDataLst>
                  <p:tags r:id="rId7"/>
                </p:custDataLst>
              </p:nvPr>
            </p:nvPicPr>
            <p:blipFill>
              <a:blip r:embed="rId10">
                <a:extLst>
                  <a:ext uri="{28A0092B-C50C-407E-A947-70E740481C1C}">
                    <a14:useLocalDpi xmlns:a14="http://schemas.microsoft.com/office/drawing/2010/main" val="0"/>
                  </a:ext>
                </a:extLst>
              </a:blip>
              <a:srcRect/>
              <a:stretch>
                <a:fillRect/>
              </a:stretch>
            </p:blipFill>
            <p:spPr bwMode="auto">
              <a:xfrm>
                <a:off x="4505" y="1824"/>
                <a:ext cx="967" cy="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218" name="Oval 8"/>
            <p:cNvSpPr>
              <a:spLocks noChangeArrowheads="1"/>
            </p:cNvSpPr>
            <p:nvPr/>
          </p:nvSpPr>
          <p:spPr bwMode="auto">
            <a:xfrm>
              <a:off x="4128" y="2064"/>
              <a:ext cx="48" cy="48"/>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8196" name="Rectangle 9"/>
          <p:cNvSpPr>
            <a:spLocks noGrp="1" noChangeArrowheads="1"/>
          </p:cNvSpPr>
          <p:nvPr>
            <p:ph type="title"/>
          </p:nvPr>
        </p:nvSpPr>
        <p:spPr>
          <a:xfrm>
            <a:off x="457200" y="0"/>
            <a:ext cx="8229600" cy="1143000"/>
          </a:xfrm>
        </p:spPr>
        <p:txBody>
          <a:bodyPr/>
          <a:lstStyle/>
          <a:p>
            <a:r>
              <a:rPr lang="en-US">
                <a:latin typeface="Calibri" charset="0"/>
              </a:rPr>
              <a:t>Image gradient</a:t>
            </a:r>
          </a:p>
        </p:txBody>
      </p:sp>
      <p:sp>
        <p:nvSpPr>
          <p:cNvPr id="8197" name="Rectangle 10"/>
          <p:cNvSpPr>
            <a:spLocks noGrp="1" noChangeArrowheads="1"/>
          </p:cNvSpPr>
          <p:nvPr>
            <p:ph type="body" idx="1"/>
          </p:nvPr>
        </p:nvSpPr>
        <p:spPr>
          <a:xfrm>
            <a:off x="685800" y="1219200"/>
            <a:ext cx="8077200" cy="1295400"/>
          </a:xfrm>
        </p:spPr>
        <p:txBody>
          <a:bodyPr/>
          <a:lstStyle/>
          <a:p>
            <a:r>
              <a:rPr lang="en-US" sz="2400">
                <a:latin typeface="Calibri" charset="0"/>
              </a:rPr>
              <a:t>The </a:t>
            </a:r>
            <a:r>
              <a:rPr lang="en-US" sz="2400" i="1">
                <a:latin typeface="Calibri" charset="0"/>
              </a:rPr>
              <a:t>gradient</a:t>
            </a:r>
            <a:r>
              <a:rPr lang="en-US" sz="2400">
                <a:latin typeface="Calibri" charset="0"/>
              </a:rPr>
              <a:t> of an image: </a:t>
            </a:r>
          </a:p>
        </p:txBody>
      </p:sp>
      <p:pic>
        <p:nvPicPr>
          <p:cNvPr id="8198" name="Picture 11" descr="Edittex"/>
          <p:cNvPicPr>
            <a:picLocks noChangeAspect="1" noChangeArrowheads="1"/>
          </p:cNvPicPr>
          <p:nvPr>
            <p:custDataLst>
              <p:tags r:id="rId1"/>
            </p:custDataLst>
          </p:nvPr>
        </p:nvPicPr>
        <p:blipFill>
          <a:blip r:embed="rId10">
            <a:extLst>
              <a:ext uri="{28A0092B-C50C-407E-A947-70E740481C1C}">
                <a14:useLocalDpi xmlns:a14="http://schemas.microsoft.com/office/drawing/2010/main" val="0"/>
              </a:ext>
            </a:extLst>
          </a:blip>
          <a:srcRect/>
          <a:stretch>
            <a:fillRect/>
          </a:stretch>
        </p:blipFill>
        <p:spPr bwMode="auto">
          <a:xfrm>
            <a:off x="4572000" y="1143000"/>
            <a:ext cx="2468563" cy="633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74860" name="Rectangle 12"/>
          <p:cNvSpPr>
            <a:spLocks noChangeArrowheads="1"/>
          </p:cNvSpPr>
          <p:nvPr/>
        </p:nvSpPr>
        <p:spPr bwMode="auto">
          <a:xfrm>
            <a:off x="762000" y="2438400"/>
            <a:ext cx="304800" cy="990600"/>
          </a:xfrm>
          <a:prstGeom prst="rect">
            <a:avLst/>
          </a:prstGeom>
          <a:gradFill rotWithShape="0">
            <a:gsLst>
              <a:gs pos="0">
                <a:schemeClr val="tx1"/>
              </a:gs>
              <a:gs pos="100000">
                <a:schemeClr val="tx1">
                  <a:gamma/>
                  <a:tint val="0"/>
                  <a:invGamma/>
                </a:schemeClr>
              </a:gs>
            </a:gsLst>
            <a:lin ang="0" scaled="1"/>
          </a:gradFill>
          <a:ln w="9525">
            <a:noFill/>
            <a:miter lim="800000"/>
            <a:headEnd/>
            <a:tailEnd/>
          </a:ln>
          <a:effectLst/>
        </p:spPr>
        <p:txBody>
          <a:bodyPr wrap="none" anchor="ctr"/>
          <a:lstStyle/>
          <a:p>
            <a:pPr fontAlgn="auto">
              <a:spcBef>
                <a:spcPts val="0"/>
              </a:spcBef>
              <a:spcAft>
                <a:spcPts val="0"/>
              </a:spcAft>
              <a:defRPr/>
            </a:pPr>
            <a:endParaRPr lang="en-US">
              <a:latin typeface="+mn-lt"/>
              <a:ea typeface="+mn-ea"/>
              <a:cs typeface="+mn-cs"/>
            </a:endParaRPr>
          </a:p>
        </p:txBody>
      </p:sp>
      <p:sp>
        <p:nvSpPr>
          <p:cNvPr id="8200" name="Line 13"/>
          <p:cNvSpPr>
            <a:spLocks noChangeShapeType="1"/>
          </p:cNvSpPr>
          <p:nvPr/>
        </p:nvSpPr>
        <p:spPr bwMode="auto">
          <a:xfrm>
            <a:off x="914400" y="2971800"/>
            <a:ext cx="533400" cy="0"/>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8201" name="Oval 14"/>
          <p:cNvSpPr>
            <a:spLocks noChangeArrowheads="1"/>
          </p:cNvSpPr>
          <p:nvPr/>
        </p:nvSpPr>
        <p:spPr bwMode="auto">
          <a:xfrm>
            <a:off x="857250" y="2933700"/>
            <a:ext cx="76200" cy="76200"/>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pic>
        <p:nvPicPr>
          <p:cNvPr id="8202" name="Picture 15" descr="Edittex"/>
          <p:cNvPicPr>
            <a:picLocks noChangeAspect="1" noChangeArrowheads="1"/>
          </p:cNvPicPr>
          <p:nvPr>
            <p:custDataLst>
              <p:tags r:id="rId2"/>
            </p:custDataLst>
          </p:nvPr>
        </p:nvPicPr>
        <p:blipFill>
          <a:blip r:embed="rId11">
            <a:extLst>
              <a:ext uri="{28A0092B-C50C-407E-A947-70E740481C1C}">
                <a14:useLocalDpi xmlns:a14="http://schemas.microsoft.com/office/drawing/2010/main" val="0"/>
              </a:ext>
            </a:extLst>
          </a:blip>
          <a:srcRect/>
          <a:stretch>
            <a:fillRect/>
          </a:stretch>
        </p:blipFill>
        <p:spPr bwMode="auto">
          <a:xfrm>
            <a:off x="1219200" y="2513013"/>
            <a:ext cx="1408113" cy="382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8203" name="Group 16"/>
          <p:cNvGrpSpPr>
            <a:grpSpLocks/>
          </p:cNvGrpSpPr>
          <p:nvPr/>
        </p:nvGrpSpPr>
        <p:grpSpPr bwMode="auto">
          <a:xfrm>
            <a:off x="3497263" y="2438400"/>
            <a:ext cx="1882775" cy="1157288"/>
            <a:chOff x="2395" y="1776"/>
            <a:chExt cx="1186" cy="729"/>
          </a:xfrm>
        </p:grpSpPr>
        <p:pic>
          <p:nvPicPr>
            <p:cNvPr id="8213" name="Picture 17" descr="Edittex"/>
            <p:cNvPicPr>
              <a:picLocks noChangeAspect="1" noChangeArrowheads="1"/>
            </p:cNvPicPr>
            <p:nvPr>
              <p:custDataLst>
                <p:tags r:id="rId6"/>
              </p:custDataLst>
            </p:nvPr>
          </p:nvPicPr>
          <p:blipFill>
            <a:blip r:embed="rId12">
              <a:extLst>
                <a:ext uri="{28A0092B-C50C-407E-A947-70E740481C1C}">
                  <a14:useLocalDpi xmlns:a14="http://schemas.microsoft.com/office/drawing/2010/main" val="0"/>
                </a:ext>
              </a:extLst>
            </a:blip>
            <a:srcRect/>
            <a:stretch>
              <a:fillRect/>
            </a:stretch>
          </p:blipFill>
          <p:spPr bwMode="auto">
            <a:xfrm>
              <a:off x="2688" y="2256"/>
              <a:ext cx="893" cy="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74866" name="Rectangle 18"/>
            <p:cNvSpPr>
              <a:spLocks noChangeArrowheads="1"/>
            </p:cNvSpPr>
            <p:nvPr/>
          </p:nvSpPr>
          <p:spPr bwMode="auto">
            <a:xfrm rot="5400000">
              <a:off x="2638" y="1533"/>
              <a:ext cx="192" cy="677"/>
            </a:xfrm>
            <a:prstGeom prst="rect">
              <a:avLst/>
            </a:prstGeom>
            <a:gradFill rotWithShape="0">
              <a:gsLst>
                <a:gs pos="0">
                  <a:schemeClr val="tx1"/>
                </a:gs>
                <a:gs pos="100000">
                  <a:schemeClr val="tx1">
                    <a:gamma/>
                    <a:tint val="0"/>
                    <a:invGamma/>
                  </a:schemeClr>
                </a:gs>
              </a:gsLst>
              <a:lin ang="5400000" scaled="1"/>
            </a:gradFill>
            <a:ln w="9525">
              <a:noFill/>
              <a:miter lim="800000"/>
              <a:headEnd/>
              <a:tailEnd/>
            </a:ln>
            <a:effectLst/>
          </p:spPr>
          <p:txBody>
            <a:bodyPr wrap="none" anchor="ctr"/>
            <a:lstStyle/>
            <a:p>
              <a:pPr fontAlgn="auto">
                <a:spcBef>
                  <a:spcPts val="0"/>
                </a:spcBef>
                <a:spcAft>
                  <a:spcPts val="0"/>
                </a:spcAft>
                <a:defRPr/>
              </a:pPr>
              <a:endParaRPr lang="en-US">
                <a:latin typeface="+mn-lt"/>
                <a:ea typeface="+mn-ea"/>
                <a:cs typeface="+mn-cs"/>
              </a:endParaRPr>
            </a:p>
          </p:txBody>
        </p:sp>
        <p:sp>
          <p:nvSpPr>
            <p:cNvPr id="8215" name="Line 19"/>
            <p:cNvSpPr>
              <a:spLocks noChangeShapeType="1"/>
            </p:cNvSpPr>
            <p:nvPr/>
          </p:nvSpPr>
          <p:spPr bwMode="auto">
            <a:xfrm rot="5400000">
              <a:off x="2568" y="2040"/>
              <a:ext cx="336" cy="0"/>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8216" name="Oval 20"/>
            <p:cNvSpPr>
              <a:spLocks noChangeArrowheads="1"/>
            </p:cNvSpPr>
            <p:nvPr/>
          </p:nvSpPr>
          <p:spPr bwMode="auto">
            <a:xfrm>
              <a:off x="2712" y="1848"/>
              <a:ext cx="48" cy="48"/>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grpSp>
        <p:nvGrpSpPr>
          <p:cNvPr id="8204" name="Group 21"/>
          <p:cNvGrpSpPr>
            <a:grpSpLocks/>
          </p:cNvGrpSpPr>
          <p:nvPr/>
        </p:nvGrpSpPr>
        <p:grpSpPr bwMode="auto">
          <a:xfrm>
            <a:off x="6276975" y="2449513"/>
            <a:ext cx="485775" cy="509587"/>
            <a:chOff x="4152" y="1776"/>
            <a:chExt cx="306" cy="321"/>
          </a:xfrm>
        </p:grpSpPr>
        <p:sp>
          <p:nvSpPr>
            <p:cNvPr id="8209" name="Line 22"/>
            <p:cNvSpPr>
              <a:spLocks noChangeShapeType="1"/>
            </p:cNvSpPr>
            <p:nvPr/>
          </p:nvSpPr>
          <p:spPr bwMode="auto">
            <a:xfrm>
              <a:off x="4155" y="2088"/>
              <a:ext cx="303"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8210" name="Line 23"/>
            <p:cNvSpPr>
              <a:spLocks noChangeShapeType="1"/>
            </p:cNvSpPr>
            <p:nvPr/>
          </p:nvSpPr>
          <p:spPr bwMode="auto">
            <a:xfrm flipV="1">
              <a:off x="4152" y="1776"/>
              <a:ext cx="0" cy="321"/>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8211" name="Freeform 24"/>
            <p:cNvSpPr>
              <a:spLocks/>
            </p:cNvSpPr>
            <p:nvPr/>
          </p:nvSpPr>
          <p:spPr bwMode="auto">
            <a:xfrm flipV="1">
              <a:off x="4216" y="2032"/>
              <a:ext cx="27" cy="51"/>
            </a:xfrm>
            <a:custGeom>
              <a:avLst/>
              <a:gdLst>
                <a:gd name="T0" fmla="*/ 18 w 27"/>
                <a:gd name="T1" fmla="*/ 0 h 51"/>
                <a:gd name="T2" fmla="*/ 24 w 27"/>
                <a:gd name="T3" fmla="*/ 33 h 51"/>
                <a:gd name="T4" fmla="*/ 0 w 27"/>
                <a:gd name="T5" fmla="*/ 51 h 51"/>
                <a:gd name="T6" fmla="*/ 0 60000 65536"/>
                <a:gd name="T7" fmla="*/ 0 60000 65536"/>
                <a:gd name="T8" fmla="*/ 0 60000 65536"/>
                <a:gd name="T9" fmla="*/ 0 w 27"/>
                <a:gd name="T10" fmla="*/ 0 h 51"/>
                <a:gd name="T11" fmla="*/ 27 w 27"/>
                <a:gd name="T12" fmla="*/ 51 h 51"/>
              </a:gdLst>
              <a:ahLst/>
              <a:cxnLst>
                <a:cxn ang="T6">
                  <a:pos x="T0" y="T1"/>
                </a:cxn>
                <a:cxn ang="T7">
                  <a:pos x="T2" y="T3"/>
                </a:cxn>
                <a:cxn ang="T8">
                  <a:pos x="T4" y="T5"/>
                </a:cxn>
              </a:cxnLst>
              <a:rect l="T9" t="T10" r="T11" b="T12"/>
              <a:pathLst>
                <a:path w="27" h="51">
                  <a:moveTo>
                    <a:pt x="18" y="0"/>
                  </a:moveTo>
                  <a:cubicBezTo>
                    <a:pt x="22" y="12"/>
                    <a:pt x="27" y="25"/>
                    <a:pt x="24" y="33"/>
                  </a:cubicBezTo>
                  <a:cubicBezTo>
                    <a:pt x="21" y="41"/>
                    <a:pt x="10" y="46"/>
                    <a:pt x="0" y="51"/>
                  </a:cubicBezTo>
                </a:path>
              </a:pathLst>
            </a:cu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pic>
          <p:nvPicPr>
            <p:cNvPr id="8212" name="Picture 25" descr="Edittex"/>
            <p:cNvPicPr>
              <a:picLocks noChangeAspect="1" noChangeArrowheads="1"/>
            </p:cNvPicPr>
            <p:nvPr>
              <p:custDataLst>
                <p:tags r:id="rId5"/>
              </p:custDataLst>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9" y="1968"/>
              <a:ext cx="69" cy="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9229" name="Rectangle 26"/>
          <p:cNvSpPr>
            <a:spLocks noChangeArrowheads="1"/>
          </p:cNvSpPr>
          <p:nvPr/>
        </p:nvSpPr>
        <p:spPr bwMode="auto">
          <a:xfrm>
            <a:off x="533400" y="3962400"/>
            <a:ext cx="8077200" cy="289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pPr>
            <a:r>
              <a:rPr lang="en-US"/>
              <a:t>The </a:t>
            </a:r>
            <a:r>
              <a:rPr lang="en-US" i="1"/>
              <a:t>edge strength</a:t>
            </a:r>
            <a:r>
              <a:rPr lang="en-US"/>
              <a:t> is given by the gradient magnitude:</a:t>
            </a:r>
          </a:p>
          <a:p>
            <a:pPr marL="342900" indent="-342900">
              <a:spcBef>
                <a:spcPct val="20000"/>
              </a:spcBef>
            </a:pPr>
            <a:endParaRPr lang="en-US"/>
          </a:p>
          <a:p>
            <a:pPr marL="342900" indent="-342900">
              <a:spcBef>
                <a:spcPct val="20000"/>
              </a:spcBef>
            </a:pPr>
            <a:endParaRPr lang="en-US"/>
          </a:p>
          <a:p>
            <a:pPr marL="342900" indent="-342900">
              <a:spcBef>
                <a:spcPct val="20000"/>
              </a:spcBef>
            </a:pPr>
            <a:endParaRPr lang="en-US"/>
          </a:p>
          <a:p>
            <a:pPr marL="342900" indent="-342900">
              <a:spcBef>
                <a:spcPct val="20000"/>
              </a:spcBef>
            </a:pPr>
            <a:r>
              <a:rPr lang="en-US"/>
              <a:t>The gradient direction is given by:</a:t>
            </a:r>
          </a:p>
          <a:p>
            <a:pPr marL="742950" lvl="1" indent="-285750">
              <a:spcBef>
                <a:spcPct val="20000"/>
              </a:spcBef>
              <a:buFontTx/>
              <a:buChar char="•"/>
            </a:pPr>
            <a:endParaRPr lang="en-US"/>
          </a:p>
          <a:p>
            <a:pPr marL="742950" lvl="1" indent="-285750">
              <a:spcBef>
                <a:spcPct val="20000"/>
              </a:spcBef>
              <a:buFontTx/>
              <a:buChar char="•"/>
            </a:pPr>
            <a:endParaRPr lang="en-US"/>
          </a:p>
          <a:p>
            <a:pPr marL="742950" lvl="1" indent="-285750">
              <a:spcBef>
                <a:spcPct val="20000"/>
              </a:spcBef>
              <a:buFontTx/>
              <a:buChar char="•"/>
            </a:pPr>
            <a:r>
              <a:rPr lang="en-US"/>
              <a:t>how does this relate to the direction of the edge?</a:t>
            </a:r>
            <a:br>
              <a:rPr lang="en-US"/>
            </a:br>
            <a:endParaRPr lang="en-US"/>
          </a:p>
        </p:txBody>
      </p:sp>
      <p:pic>
        <p:nvPicPr>
          <p:cNvPr id="9230" name="Picture 27" descr="Edittex"/>
          <p:cNvPicPr>
            <a:picLocks noChangeAspect="1" noChangeArrowheads="1"/>
          </p:cNvPicPr>
          <p:nvPr>
            <p:custDataLst>
              <p:tags r:id="rId3"/>
            </p:custDataLst>
          </p:nvPr>
        </p:nvPicPr>
        <p:blipFill>
          <a:blip r:embed="rId14">
            <a:extLst>
              <a:ext uri="{28A0092B-C50C-407E-A947-70E740481C1C}">
                <a14:useLocalDpi xmlns:a14="http://schemas.microsoft.com/office/drawing/2010/main" val="0"/>
              </a:ext>
            </a:extLst>
          </a:blip>
          <a:srcRect/>
          <a:stretch>
            <a:fillRect/>
          </a:stretch>
        </p:blipFill>
        <p:spPr bwMode="auto">
          <a:xfrm>
            <a:off x="3200400" y="5672138"/>
            <a:ext cx="2797175" cy="52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31" name="Picture 28" descr="Edittex"/>
          <p:cNvPicPr>
            <a:picLocks noChangeAspect="1" noChangeArrowheads="1"/>
          </p:cNvPicPr>
          <p:nvPr>
            <p:custDataLst>
              <p:tags r:id="rId4"/>
            </p:custDataLst>
          </p:nvPr>
        </p:nvPicPr>
        <p:blipFill>
          <a:blip r:embed="rId15">
            <a:extLst>
              <a:ext uri="{28A0092B-C50C-407E-A947-70E740481C1C}">
                <a14:useLocalDpi xmlns:a14="http://schemas.microsoft.com/office/drawing/2010/main" val="0"/>
              </a:ext>
            </a:extLst>
          </a:blip>
          <a:srcRect/>
          <a:stretch>
            <a:fillRect/>
          </a:stretch>
        </p:blipFill>
        <p:spPr bwMode="auto">
          <a:xfrm>
            <a:off x="2667000" y="4354513"/>
            <a:ext cx="3708400" cy="668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208" name="Text Box 31"/>
          <p:cNvSpPr txBox="1">
            <a:spLocks noChangeArrowheads="1"/>
          </p:cNvSpPr>
          <p:nvPr/>
        </p:nvSpPr>
        <p:spPr bwMode="auto">
          <a:xfrm>
            <a:off x="7685088" y="6477000"/>
            <a:ext cx="1382712" cy="27463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t>Source: Steve Seitz</a:t>
            </a:r>
          </a:p>
        </p:txBody>
      </p:sp>
    </p:spTree>
    <p:extLst>
      <p:ext uri="{BB962C8B-B14F-4D97-AF65-F5344CB8AC3E}">
        <p14:creationId xmlns:p14="http://schemas.microsoft.com/office/powerpoint/2010/main" val="27188857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229">
                                            <p:txEl>
                                              <p:pRg st="0" end="0"/>
                                            </p:txEl>
                                          </p:spTgt>
                                        </p:tgtEl>
                                        <p:attrNameLst>
                                          <p:attrName>style.visibility</p:attrName>
                                        </p:attrNameLst>
                                      </p:cBhvr>
                                      <p:to>
                                        <p:strVal val="visible"/>
                                      </p:to>
                                    </p:set>
                                    <p:animEffect transition="in" filter="fade">
                                      <p:cBhvr>
                                        <p:cTn id="7" dur="500"/>
                                        <p:tgtEl>
                                          <p:spTgt spid="922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231"/>
                                        </p:tgtEl>
                                        <p:attrNameLst>
                                          <p:attrName>style.visibility</p:attrName>
                                        </p:attrNameLst>
                                      </p:cBhvr>
                                      <p:to>
                                        <p:strVal val="visible"/>
                                      </p:to>
                                    </p:set>
                                    <p:animEffect transition="in" filter="fade">
                                      <p:cBhvr>
                                        <p:cTn id="10" dur="500"/>
                                        <p:tgtEl>
                                          <p:spTgt spid="923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9229">
                                            <p:txEl>
                                              <p:pRg st="4" end="4"/>
                                            </p:txEl>
                                          </p:spTgt>
                                        </p:tgtEl>
                                        <p:attrNameLst>
                                          <p:attrName>style.visibility</p:attrName>
                                        </p:attrNameLst>
                                      </p:cBhvr>
                                      <p:to>
                                        <p:strVal val="visible"/>
                                      </p:to>
                                    </p:set>
                                    <p:animEffect transition="in" filter="fade">
                                      <p:cBhvr>
                                        <p:cTn id="15" dur="500"/>
                                        <p:tgtEl>
                                          <p:spTgt spid="9229">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230"/>
                                        </p:tgtEl>
                                        <p:attrNameLst>
                                          <p:attrName>style.visibility</p:attrName>
                                        </p:attrNameLst>
                                      </p:cBhvr>
                                      <p:to>
                                        <p:strVal val="visible"/>
                                      </p:to>
                                    </p:set>
                                    <p:animEffect transition="in" filter="fade">
                                      <p:cBhvr>
                                        <p:cTn id="18" dur="500"/>
                                        <p:tgtEl>
                                          <p:spTgt spid="923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9229">
                                            <p:txEl>
                                              <p:pRg st="7" end="7"/>
                                            </p:txEl>
                                          </p:spTgt>
                                        </p:tgtEl>
                                        <p:attrNameLst>
                                          <p:attrName>style.visibility</p:attrName>
                                        </p:attrNameLst>
                                      </p:cBhvr>
                                      <p:to>
                                        <p:strVal val="visible"/>
                                      </p:to>
                                    </p:set>
                                    <p:animEffect transition="in" filter="fade">
                                      <p:cBhvr>
                                        <p:cTn id="23" dur="500"/>
                                        <p:tgtEl>
                                          <p:spTgt spid="922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custDataLst>
              <p:tags r:id="rId1"/>
            </p:custDataLst>
          </p:nvPr>
        </p:nvSpPr>
        <p:spPr/>
        <p:txBody>
          <a:bodyPr/>
          <a:lstStyle/>
          <a:p>
            <a:r>
              <a:rPr lang="en-US">
                <a:latin typeface="Calibri" charset="0"/>
              </a:rPr>
              <a:t>The Sobel operator</a:t>
            </a:r>
          </a:p>
        </p:txBody>
      </p:sp>
      <p:sp>
        <p:nvSpPr>
          <p:cNvPr id="49155" name="Rectangle 3"/>
          <p:cNvSpPr>
            <a:spLocks noGrp="1" noChangeArrowheads="1"/>
          </p:cNvSpPr>
          <p:nvPr>
            <p:ph type="body" idx="4294967295"/>
            <p:custDataLst>
              <p:tags r:id="rId2"/>
            </p:custDataLst>
          </p:nvPr>
        </p:nvSpPr>
        <p:spPr>
          <a:xfrm>
            <a:off x="381000" y="1371600"/>
            <a:ext cx="8534400" cy="1371600"/>
          </a:xfrm>
        </p:spPr>
        <p:txBody>
          <a:bodyPr/>
          <a:lstStyle/>
          <a:p>
            <a:r>
              <a:rPr lang="en-US" sz="3100">
                <a:latin typeface="Calibri" charset="0"/>
              </a:rPr>
              <a:t>Common approximation of derivative of Gaussian</a:t>
            </a:r>
          </a:p>
        </p:txBody>
      </p:sp>
      <p:graphicFrame>
        <p:nvGraphicFramePr>
          <p:cNvPr id="434180" name="Group 4"/>
          <p:cNvGraphicFramePr>
            <a:graphicFrameLocks noGrp="1"/>
          </p:cNvGraphicFramePr>
          <p:nvPr>
            <p:custDataLst>
              <p:tags r:id="rId3"/>
            </p:custDataLst>
          </p:nvPr>
        </p:nvGraphicFramePr>
        <p:xfrm>
          <a:off x="2705100" y="2730500"/>
          <a:ext cx="1143000" cy="1051560"/>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tblGrid>
              <a:tr h="3810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ＭＳ Ｐゴシック" charset="0"/>
                        </a:rPr>
                        <a:t>-1</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ＭＳ Ｐゴシック"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ＭＳ Ｐゴシック" charset="0"/>
                        </a:rPr>
                        <a:t>1</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89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ＭＳ Ｐゴシック" charset="0"/>
                        </a:rPr>
                        <a:t>-2</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ＭＳ Ｐゴシック"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ＭＳ Ｐゴシック" charset="0"/>
                        </a:rPr>
                        <a:t>2</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73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ＭＳ Ｐゴシック" charset="0"/>
                        </a:rPr>
                        <a:t>-1</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ＭＳ Ｐゴシック"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ＭＳ Ｐゴシック" charset="0"/>
                        </a:rPr>
                        <a:t>1</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434198" name="Group 22"/>
          <p:cNvGraphicFramePr>
            <a:graphicFrameLocks noGrp="1"/>
          </p:cNvGraphicFramePr>
          <p:nvPr>
            <p:custDataLst>
              <p:tags r:id="rId4"/>
            </p:custDataLst>
          </p:nvPr>
        </p:nvGraphicFramePr>
        <p:xfrm>
          <a:off x="5105400" y="2730500"/>
          <a:ext cx="1143000" cy="1051560"/>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tblGrid>
              <a:tr h="3810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ＭＳ Ｐゴシック" charset="0"/>
                        </a:rPr>
                        <a:t>1</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ＭＳ Ｐゴシック" charset="0"/>
                        </a:rPr>
                        <a:t>2</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ＭＳ Ｐゴシック" charset="0"/>
                        </a:rPr>
                        <a:t>1</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89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ＭＳ Ｐゴシック"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ＭＳ Ｐゴシック"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ＭＳ Ｐゴシック"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73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ＭＳ Ｐゴシック" charset="0"/>
                        </a:rPr>
                        <a:t>-1</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ＭＳ Ｐゴシック" charset="0"/>
                        </a:rPr>
                        <a:t>-2</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ＭＳ Ｐゴシック" charset="0"/>
                        </a:rPr>
                        <a:t>-1</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49192" name="Picture 42" descr="Edittex"/>
          <p:cNvPicPr>
            <a:picLocks noChangeAspect="1" noChangeArrowheads="1"/>
          </p:cNvPicPr>
          <p:nvPr>
            <p:custDataLst>
              <p:tags r:id="rId5"/>
            </p:custDataLst>
          </p:nvPr>
        </p:nvPicPr>
        <p:blipFill>
          <a:blip r:embed="rId12">
            <a:extLst>
              <a:ext uri="{28A0092B-C50C-407E-A947-70E740481C1C}">
                <a14:useLocalDpi xmlns:a14="http://schemas.microsoft.com/office/drawing/2010/main" val="0"/>
              </a:ext>
            </a:extLst>
          </a:blip>
          <a:srcRect/>
          <a:stretch>
            <a:fillRect/>
          </a:stretch>
        </p:blipFill>
        <p:spPr bwMode="auto">
          <a:xfrm>
            <a:off x="2438400" y="3017838"/>
            <a:ext cx="190500" cy="44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193" name="Picture 43" descr="Edittex"/>
          <p:cNvPicPr>
            <a:picLocks noChangeAspect="1" noChangeArrowheads="1"/>
          </p:cNvPicPr>
          <p:nvPr>
            <p:custDataLst>
              <p:tags r:id="rId6"/>
            </p:custDataLst>
          </p:nvPr>
        </p:nvPicPr>
        <p:blipFill>
          <a:blip r:embed="rId12">
            <a:extLst>
              <a:ext uri="{28A0092B-C50C-407E-A947-70E740481C1C}">
                <a14:useLocalDpi xmlns:a14="http://schemas.microsoft.com/office/drawing/2010/main" val="0"/>
              </a:ext>
            </a:extLst>
          </a:blip>
          <a:srcRect/>
          <a:stretch>
            <a:fillRect/>
          </a:stretch>
        </p:blipFill>
        <p:spPr bwMode="auto">
          <a:xfrm>
            <a:off x="4838700" y="3022600"/>
            <a:ext cx="190500" cy="44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6986" name="Rectangle 44"/>
          <p:cNvSpPr>
            <a:spLocks noChangeArrowheads="1"/>
          </p:cNvSpPr>
          <p:nvPr>
            <p:custDataLst>
              <p:tags r:id="rId7"/>
            </p:custDataLst>
          </p:nvPr>
        </p:nvSpPr>
        <p:spPr bwMode="auto">
          <a:xfrm>
            <a:off x="381000" y="4800600"/>
            <a:ext cx="853440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742950" lvl="1" indent="-285750">
              <a:spcBef>
                <a:spcPct val="20000"/>
              </a:spcBef>
              <a:buFontTx/>
              <a:buChar char="•"/>
            </a:pPr>
            <a:r>
              <a:rPr lang="en-US" sz="2400">
                <a:latin typeface="Calibri" charset="0"/>
              </a:rPr>
              <a:t>The standard defn. of the Sobel operator omits the 1/8 term</a:t>
            </a:r>
          </a:p>
          <a:p>
            <a:pPr marL="1143000" lvl="2" indent="-228600">
              <a:spcBef>
                <a:spcPct val="20000"/>
              </a:spcBef>
              <a:buFontTx/>
              <a:buChar char="–"/>
            </a:pPr>
            <a:r>
              <a:rPr lang="en-US" sz="2000">
                <a:latin typeface="Calibri" charset="0"/>
              </a:rPr>
              <a:t>doesn</a:t>
            </a:r>
            <a:r>
              <a:rPr lang="ja-JP" altLang="en-US" sz="2000">
                <a:latin typeface="Calibri" charset="0"/>
              </a:rPr>
              <a:t>’</a:t>
            </a:r>
            <a:r>
              <a:rPr lang="en-US" sz="2000">
                <a:latin typeface="Calibri" charset="0"/>
              </a:rPr>
              <a:t>t make a difference for edge detection</a:t>
            </a:r>
          </a:p>
          <a:p>
            <a:pPr marL="1143000" lvl="2" indent="-228600">
              <a:spcBef>
                <a:spcPct val="20000"/>
              </a:spcBef>
              <a:buFontTx/>
              <a:buChar char="–"/>
            </a:pPr>
            <a:r>
              <a:rPr lang="en-US" sz="2000">
                <a:latin typeface="Calibri" charset="0"/>
              </a:rPr>
              <a:t>the 1/8 term </a:t>
            </a:r>
            <a:r>
              <a:rPr lang="en-US" sz="2000" b="1">
                <a:latin typeface="Calibri" charset="0"/>
              </a:rPr>
              <a:t>is</a:t>
            </a:r>
            <a:r>
              <a:rPr lang="en-US" sz="2000">
                <a:latin typeface="Calibri" charset="0"/>
              </a:rPr>
              <a:t> needed to get the right gradient value</a:t>
            </a:r>
          </a:p>
        </p:txBody>
      </p:sp>
      <p:pic>
        <p:nvPicPr>
          <p:cNvPr id="49195" name="Picture 47" descr="Edittex"/>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3097213" y="3976688"/>
            <a:ext cx="300037"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196" name="Picture 48" descr="Edittex"/>
          <p:cNvPicPr>
            <a:picLocks noChangeAspect="1" noChangeArrowheads="1"/>
          </p:cNvPicPr>
          <p:nvPr>
            <p:custDataLst>
              <p:tags r:id="rId9"/>
            </p:custDataLst>
          </p:nvPr>
        </p:nvPicPr>
        <p:blipFill>
          <a:blip r:embed="rId14">
            <a:extLst>
              <a:ext uri="{28A0092B-C50C-407E-A947-70E740481C1C}">
                <a14:useLocalDpi xmlns:a14="http://schemas.microsoft.com/office/drawing/2010/main" val="0"/>
              </a:ext>
            </a:extLst>
          </a:blip>
          <a:srcRect/>
          <a:stretch>
            <a:fillRect/>
          </a:stretch>
        </p:blipFill>
        <p:spPr bwMode="auto">
          <a:xfrm>
            <a:off x="5505450" y="3956050"/>
            <a:ext cx="284163" cy="234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14235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6986"/>
                                        </p:tgtEl>
                                        <p:attrNameLst>
                                          <p:attrName>style.visibility</p:attrName>
                                        </p:attrNameLst>
                                      </p:cBhvr>
                                      <p:to>
                                        <p:strVal val="visible"/>
                                      </p:to>
                                    </p:set>
                                    <p:animEffect transition="in" filter="fade">
                                      <p:cBhvr>
                                        <p:cTn id="7" dur="500"/>
                                        <p:tgtEl>
                                          <p:spTgt spid="466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8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 check</a:t>
            </a:r>
          </a:p>
        </p:txBody>
      </p:sp>
      <p:sp>
        <p:nvSpPr>
          <p:cNvPr id="3" name="Content Placeholder 2"/>
          <p:cNvSpPr>
            <a:spLocks noGrp="1"/>
          </p:cNvSpPr>
          <p:nvPr>
            <p:ph idx="1"/>
          </p:nvPr>
        </p:nvSpPr>
        <p:spPr/>
        <p:txBody>
          <a:bodyPr>
            <a:normAutofit/>
          </a:bodyPr>
          <a:lstStyle/>
          <a:p>
            <a:r>
              <a:rPr lang="en-US" dirty="0"/>
              <a:t>You should be so far:</a:t>
            </a:r>
          </a:p>
          <a:p>
            <a:r>
              <a:rPr lang="en-US" dirty="0"/>
              <a:t>1) fluent with convolving images with filter</a:t>
            </a:r>
          </a:p>
          <a:p>
            <a:r>
              <a:rPr lang="en-US" dirty="0"/>
              <a:t>2) fluent with convolving matrix with another matrix. </a:t>
            </a:r>
          </a:p>
          <a:p>
            <a:r>
              <a:rPr lang="en-US" dirty="0"/>
              <a:t>3) Know basic </a:t>
            </a:r>
            <a:r>
              <a:rPr lang="en-US" dirty="0" err="1"/>
              <a:t>Numpy</a:t>
            </a:r>
            <a:r>
              <a:rPr lang="en-US" dirty="0"/>
              <a:t> matrix manipulation. </a:t>
            </a:r>
          </a:p>
          <a:p>
            <a:r>
              <a:rPr lang="en-US" dirty="0"/>
              <a:t>4) Create box, 2D Gaussian and 1D Gaussian filters of all sizes. </a:t>
            </a:r>
          </a:p>
          <a:p>
            <a:pPr marL="0" indent="0">
              <a:buNone/>
            </a:pPr>
            <a:endParaRPr lang="en-US" dirty="0"/>
          </a:p>
          <a:p>
            <a:endParaRPr lang="en-US" dirty="0"/>
          </a:p>
        </p:txBody>
      </p:sp>
    </p:spTree>
    <p:extLst>
      <p:ext uri="{BB962C8B-B14F-4D97-AF65-F5344CB8AC3E}">
        <p14:creationId xmlns:p14="http://schemas.microsoft.com/office/powerpoint/2010/main" val="26541598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custDataLst>
              <p:tags r:id="rId1"/>
            </p:custDataLst>
          </p:nvPr>
        </p:nvSpPr>
        <p:spPr/>
        <p:txBody>
          <a:bodyPr/>
          <a:lstStyle/>
          <a:p>
            <a:r>
              <a:rPr lang="en-US" dirty="0">
                <a:latin typeface="Calibri" charset="0"/>
              </a:rPr>
              <a:t>Example of </a:t>
            </a:r>
            <a:r>
              <a:rPr lang="en-US" dirty="0" err="1">
                <a:latin typeface="Calibri" charset="0"/>
              </a:rPr>
              <a:t>Sobel</a:t>
            </a:r>
            <a:r>
              <a:rPr lang="en-US" dirty="0">
                <a:latin typeface="Calibri" charset="0"/>
              </a:rPr>
              <a:t> filtered image</a:t>
            </a:r>
          </a:p>
        </p:txBody>
      </p:sp>
      <p:pic>
        <p:nvPicPr>
          <p:cNvPr id="3" name="Picture 2" descr="Screen Shot 2015-01-25 at 11.05.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65869"/>
            <a:ext cx="9144000" cy="3085587"/>
          </a:xfrm>
          <a:prstGeom prst="rect">
            <a:avLst/>
          </a:prstGeom>
        </p:spPr>
      </p:pic>
    </p:spTree>
    <p:extLst>
      <p:ext uri="{BB962C8B-B14F-4D97-AF65-F5344CB8AC3E}">
        <p14:creationId xmlns:p14="http://schemas.microsoft.com/office/powerpoint/2010/main" val="5802913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atin typeface="Calibri" charset="0"/>
              </a:rPr>
              <a:t>Image gradient</a:t>
            </a:r>
          </a:p>
        </p:txBody>
      </p:sp>
      <p:pic>
        <p:nvPicPr>
          <p:cNvPr id="921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371600"/>
            <a:ext cx="5829300" cy="5176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20" name="Text Box 31"/>
          <p:cNvSpPr txBox="1">
            <a:spLocks noChangeArrowheads="1"/>
          </p:cNvSpPr>
          <p:nvPr/>
        </p:nvSpPr>
        <p:spPr bwMode="auto">
          <a:xfrm>
            <a:off x="7685088" y="6477000"/>
            <a:ext cx="1382712" cy="27463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t>Source: L. Lazebnik</a:t>
            </a:r>
          </a:p>
        </p:txBody>
      </p:sp>
    </p:spTree>
    <p:extLst>
      <p:ext uri="{BB962C8B-B14F-4D97-AF65-F5344CB8AC3E}">
        <p14:creationId xmlns:p14="http://schemas.microsoft.com/office/powerpoint/2010/main" val="37370919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Compute gradient: first order derivatives</a:t>
            </a:r>
          </a:p>
        </p:txBody>
      </p:sp>
      <p:pic>
        <p:nvPicPr>
          <p:cNvPr id="4" name="Content Placeholder 3" descr="Screen Shot 2015-02-01 at 9.56.53 PM.png"/>
          <p:cNvPicPr>
            <a:picLocks noGrp="1" noChangeAspect="1"/>
          </p:cNvPicPr>
          <p:nvPr>
            <p:ph idx="1"/>
          </p:nvPr>
        </p:nvPicPr>
        <p:blipFill>
          <a:blip r:embed="rId2">
            <a:extLst>
              <a:ext uri="{28A0092B-C50C-407E-A947-70E740481C1C}">
                <a14:useLocalDpi xmlns:a14="http://schemas.microsoft.com/office/drawing/2010/main" val="0"/>
              </a:ext>
            </a:extLst>
          </a:blip>
          <a:srcRect t="632" b="632"/>
          <a:stretch>
            <a:fillRect/>
          </a:stretch>
        </p:blipFill>
        <p:spPr/>
      </p:pic>
      <p:sp>
        <p:nvSpPr>
          <p:cNvPr id="5" name="TextBox 4"/>
          <p:cNvSpPr txBox="1"/>
          <p:nvPr/>
        </p:nvSpPr>
        <p:spPr>
          <a:xfrm>
            <a:off x="4714875" y="6126163"/>
            <a:ext cx="3254375" cy="369332"/>
          </a:xfrm>
          <a:prstGeom prst="rect">
            <a:avLst/>
          </a:prstGeom>
          <a:noFill/>
        </p:spPr>
        <p:txBody>
          <a:bodyPr wrap="square" rtlCol="0">
            <a:spAutoFit/>
          </a:bodyPr>
          <a:lstStyle/>
          <a:p>
            <a:r>
              <a:rPr lang="en-US" dirty="0"/>
              <a:t>Slide source: </a:t>
            </a:r>
            <a:r>
              <a:rPr lang="en-US" dirty="0" err="1"/>
              <a:t>Jianbo</a:t>
            </a:r>
            <a:r>
              <a:rPr lang="en-US" dirty="0"/>
              <a:t> Shi</a:t>
            </a:r>
          </a:p>
        </p:txBody>
      </p:sp>
    </p:spTree>
    <p:extLst>
      <p:ext uri="{BB962C8B-B14F-4D97-AF65-F5344CB8AC3E}">
        <p14:creationId xmlns:p14="http://schemas.microsoft.com/office/powerpoint/2010/main" val="347934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Compute gradient: first order derivatives</a:t>
            </a:r>
          </a:p>
        </p:txBody>
      </p:sp>
      <p:pic>
        <p:nvPicPr>
          <p:cNvPr id="13" name="Content Placeholder 12" descr="Screen Shot 2015-02-01 at 10.08.20 PM.png"/>
          <p:cNvPicPr>
            <a:picLocks noGrp="1" noChangeAspect="1"/>
          </p:cNvPicPr>
          <p:nvPr>
            <p:ph idx="1"/>
          </p:nvPr>
        </p:nvPicPr>
        <p:blipFill>
          <a:blip r:embed="rId2">
            <a:extLst>
              <a:ext uri="{28A0092B-C50C-407E-A947-70E740481C1C}">
                <a14:useLocalDpi xmlns:a14="http://schemas.microsoft.com/office/drawing/2010/main" val="0"/>
              </a:ext>
            </a:extLst>
          </a:blip>
          <a:srcRect t="13321" b="13321"/>
          <a:stretch>
            <a:fillRect/>
          </a:stretch>
        </p:blipFill>
        <p:spPr>
          <a:xfrm>
            <a:off x="457200" y="2139026"/>
            <a:ext cx="8229600" cy="4525963"/>
          </a:xfrm>
        </p:spPr>
      </p:pic>
      <p:pic>
        <p:nvPicPr>
          <p:cNvPr id="14" name="Picture 13" descr="Screen Shot 2015-02-01 at 10.08.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21418"/>
            <a:ext cx="7927045" cy="975636"/>
          </a:xfrm>
          <a:prstGeom prst="rect">
            <a:avLst/>
          </a:prstGeom>
        </p:spPr>
      </p:pic>
      <p:sp>
        <p:nvSpPr>
          <p:cNvPr id="5" name="TextBox 4"/>
          <p:cNvSpPr txBox="1"/>
          <p:nvPr/>
        </p:nvSpPr>
        <p:spPr>
          <a:xfrm>
            <a:off x="4714875" y="6357091"/>
            <a:ext cx="3254375" cy="369332"/>
          </a:xfrm>
          <a:prstGeom prst="rect">
            <a:avLst/>
          </a:prstGeom>
          <a:noFill/>
        </p:spPr>
        <p:txBody>
          <a:bodyPr wrap="square" rtlCol="0">
            <a:spAutoFit/>
          </a:bodyPr>
          <a:lstStyle/>
          <a:p>
            <a:r>
              <a:rPr lang="en-US" dirty="0"/>
              <a:t>Slide source: </a:t>
            </a:r>
            <a:r>
              <a:rPr lang="en-US" dirty="0" err="1"/>
              <a:t>Jianbo</a:t>
            </a:r>
            <a:r>
              <a:rPr lang="en-US" dirty="0"/>
              <a:t> Shi</a:t>
            </a:r>
          </a:p>
        </p:txBody>
      </p:sp>
    </p:spTree>
    <p:extLst>
      <p:ext uri="{BB962C8B-B14F-4D97-AF65-F5344CB8AC3E}">
        <p14:creationId xmlns:p14="http://schemas.microsoft.com/office/powerpoint/2010/main" val="27941647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Compute gradient as </a:t>
            </a:r>
            <a:r>
              <a:rPr lang="en-US"/>
              <a:t>convolution operation!</a:t>
            </a:r>
            <a:endParaRPr lang="en-US" dirty="0"/>
          </a:p>
        </p:txBody>
      </p:sp>
      <p:pic>
        <p:nvPicPr>
          <p:cNvPr id="2" name="Content Placeholder 1" descr="Screen Shot 2015-02-01 at 10.13.28 PM.png"/>
          <p:cNvPicPr>
            <a:picLocks noGrp="1" noChangeAspect="1"/>
          </p:cNvPicPr>
          <p:nvPr>
            <p:ph idx="1"/>
          </p:nvPr>
        </p:nvPicPr>
        <p:blipFill>
          <a:blip r:embed="rId2">
            <a:extLst>
              <a:ext uri="{28A0092B-C50C-407E-A947-70E740481C1C}">
                <a14:useLocalDpi xmlns:a14="http://schemas.microsoft.com/office/drawing/2010/main" val="0"/>
              </a:ext>
            </a:extLst>
          </a:blip>
          <a:srcRect l="3323" r="3323"/>
          <a:stretch>
            <a:fillRect/>
          </a:stretch>
        </p:blipFill>
        <p:spPr/>
      </p:pic>
    </p:spTree>
    <p:extLst>
      <p:ext uri="{BB962C8B-B14F-4D97-AF65-F5344CB8AC3E}">
        <p14:creationId xmlns:p14="http://schemas.microsoft.com/office/powerpoint/2010/main" val="1685176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Compute gradient as convolution operation!</a:t>
            </a:r>
          </a:p>
        </p:txBody>
      </p:sp>
      <p:pic>
        <p:nvPicPr>
          <p:cNvPr id="9" name="Content Placeholder 8" descr="Screen Shot 2015-02-01 at 10.13.32 PM.png"/>
          <p:cNvPicPr>
            <a:picLocks noGrp="1" noChangeAspect="1"/>
          </p:cNvPicPr>
          <p:nvPr>
            <p:ph idx="1"/>
          </p:nvPr>
        </p:nvPicPr>
        <p:blipFill>
          <a:blip r:embed="rId2">
            <a:extLst>
              <a:ext uri="{28A0092B-C50C-407E-A947-70E740481C1C}">
                <a14:useLocalDpi xmlns:a14="http://schemas.microsoft.com/office/drawing/2010/main" val="0"/>
              </a:ext>
            </a:extLst>
          </a:blip>
          <a:srcRect t="4284" b="4284"/>
          <a:stretch>
            <a:fillRect/>
          </a:stretch>
        </p:blipFill>
        <p:spPr/>
      </p:pic>
    </p:spTree>
    <p:extLst>
      <p:ext uri="{BB962C8B-B14F-4D97-AF65-F5344CB8AC3E}">
        <p14:creationId xmlns:p14="http://schemas.microsoft.com/office/powerpoint/2010/main" val="22772065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Compute gradient: first order derivatives</a:t>
            </a:r>
          </a:p>
        </p:txBody>
      </p:sp>
      <p:pic>
        <p:nvPicPr>
          <p:cNvPr id="9" name="Content Placeholder 8" descr="Screen Shot 2015-02-01 at 10.16.01 PM.png"/>
          <p:cNvPicPr>
            <a:picLocks noGrp="1" noChangeAspect="1"/>
          </p:cNvPicPr>
          <p:nvPr>
            <p:ph idx="1"/>
          </p:nvPr>
        </p:nvPicPr>
        <p:blipFill>
          <a:blip r:embed="rId2">
            <a:extLst>
              <a:ext uri="{28A0092B-C50C-407E-A947-70E740481C1C}">
                <a14:useLocalDpi xmlns:a14="http://schemas.microsoft.com/office/drawing/2010/main" val="0"/>
              </a:ext>
            </a:extLst>
          </a:blip>
          <a:srcRect t="9662" b="9662"/>
          <a:stretch>
            <a:fillRect/>
          </a:stretch>
        </p:blipFill>
        <p:spPr>
          <a:xfrm>
            <a:off x="457200" y="1696420"/>
            <a:ext cx="8229600" cy="4525963"/>
          </a:xfrm>
        </p:spPr>
      </p:pic>
    </p:spTree>
    <p:extLst>
      <p:ext uri="{BB962C8B-B14F-4D97-AF65-F5344CB8AC3E}">
        <p14:creationId xmlns:p14="http://schemas.microsoft.com/office/powerpoint/2010/main" val="2569609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Compute gradient: first order derivatives</a:t>
            </a:r>
          </a:p>
        </p:txBody>
      </p:sp>
      <p:pic>
        <p:nvPicPr>
          <p:cNvPr id="4" name="Content Placeholder 3" descr="Screen Shot 2015-02-01 at 10.16.26 PM.png"/>
          <p:cNvPicPr>
            <a:picLocks noGrp="1" noChangeAspect="1"/>
          </p:cNvPicPr>
          <p:nvPr>
            <p:ph idx="1"/>
          </p:nvPr>
        </p:nvPicPr>
        <p:blipFill>
          <a:blip r:embed="rId2">
            <a:extLst>
              <a:ext uri="{28A0092B-C50C-407E-A947-70E740481C1C}">
                <a14:useLocalDpi xmlns:a14="http://schemas.microsoft.com/office/drawing/2010/main" val="0"/>
              </a:ext>
            </a:extLst>
          </a:blip>
          <a:srcRect t="4337" b="4337"/>
          <a:stretch>
            <a:fillRect/>
          </a:stretch>
        </p:blipFill>
        <p:spPr/>
      </p:pic>
    </p:spTree>
    <p:extLst>
      <p:ext uri="{BB962C8B-B14F-4D97-AF65-F5344CB8AC3E}">
        <p14:creationId xmlns:p14="http://schemas.microsoft.com/office/powerpoint/2010/main" val="18552671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9-24 at 7.31.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100"/>
            <a:ext cx="9144000" cy="6509878"/>
          </a:xfrm>
          <a:prstGeom prst="rect">
            <a:avLst/>
          </a:prstGeom>
        </p:spPr>
      </p:pic>
    </p:spTree>
    <p:extLst>
      <p:ext uri="{BB962C8B-B14F-4D97-AF65-F5344CB8AC3E}">
        <p14:creationId xmlns:p14="http://schemas.microsoft.com/office/powerpoint/2010/main" val="13192494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Content Placeholder 3" descr="jump.jpg"/>
          <p:cNvPicPr>
            <a:picLocks noGrp="1" noChangeAspect="1"/>
          </p:cNvPicPr>
          <p:nvPr>
            <p:ph idx="1"/>
          </p:nvPr>
        </p:nvPicPr>
        <p:blipFill>
          <a:blip r:embed="rId2">
            <a:extLst>
              <a:ext uri="{28A0092B-C50C-407E-A947-70E740481C1C}">
                <a14:useLocalDpi xmlns:a14="http://schemas.microsoft.com/office/drawing/2010/main" val="0"/>
              </a:ext>
            </a:extLst>
          </a:blip>
          <a:srcRect l="1463" r="1463"/>
          <a:stretch>
            <a:fillRect/>
          </a:stretch>
        </p:blipFill>
        <p:spPr/>
      </p:pic>
    </p:spTree>
    <p:extLst>
      <p:ext uri="{BB962C8B-B14F-4D97-AF65-F5344CB8AC3E}">
        <p14:creationId xmlns:p14="http://schemas.microsoft.com/office/powerpoint/2010/main" val="1205622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Histogram Equalization</a:t>
            </a:r>
          </a:p>
        </p:txBody>
      </p:sp>
      <p:pic>
        <p:nvPicPr>
          <p:cNvPr id="4" name="Picture 3" descr="600px-Unequalized_Hawkes_Bay_NZ.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40" y="1993735"/>
            <a:ext cx="2294598" cy="1529732"/>
          </a:xfrm>
          <a:prstGeom prst="rect">
            <a:avLst/>
          </a:prstGeom>
        </p:spPr>
      </p:pic>
      <p:pic>
        <p:nvPicPr>
          <p:cNvPr id="5" name="Picture 4" descr="600px-Unequalized_Histogram.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4359" y="1799683"/>
            <a:ext cx="3189301" cy="1993313"/>
          </a:xfrm>
          <a:prstGeom prst="rect">
            <a:avLst/>
          </a:prstGeom>
        </p:spPr>
      </p:pic>
      <p:pic>
        <p:nvPicPr>
          <p:cNvPr id="6" name="Picture 5" descr="712px-Equalized_Histogram.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0200" y="4428078"/>
            <a:ext cx="3019644" cy="1993304"/>
          </a:xfrm>
          <a:prstGeom prst="rect">
            <a:avLst/>
          </a:prstGeom>
        </p:spPr>
      </p:pic>
      <p:pic>
        <p:nvPicPr>
          <p:cNvPr id="7" name="Picture 6" descr="600px-Equalized_Hawkes_Bay_NZ.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040" y="4657411"/>
            <a:ext cx="2301950" cy="1534633"/>
          </a:xfrm>
          <a:prstGeom prst="rect">
            <a:avLst/>
          </a:prstGeom>
        </p:spPr>
      </p:pic>
      <p:sp>
        <p:nvSpPr>
          <p:cNvPr id="8" name="TextBox 7"/>
          <p:cNvSpPr txBox="1"/>
          <p:nvPr/>
        </p:nvSpPr>
        <p:spPr>
          <a:xfrm>
            <a:off x="6709844" y="3157768"/>
            <a:ext cx="2434156" cy="1754327"/>
          </a:xfrm>
          <a:prstGeom prst="rect">
            <a:avLst/>
          </a:prstGeom>
          <a:noFill/>
        </p:spPr>
        <p:txBody>
          <a:bodyPr wrap="square" rtlCol="0">
            <a:spAutoFit/>
          </a:bodyPr>
          <a:lstStyle/>
          <a:p>
            <a:r>
              <a:rPr lang="en-US" dirty="0"/>
              <a:t>Notice the “shape” of the histogram is preserved! </a:t>
            </a:r>
          </a:p>
          <a:p>
            <a:endParaRPr lang="en-US" dirty="0"/>
          </a:p>
          <a:p>
            <a:r>
              <a:rPr lang="en-US" dirty="0"/>
              <a:t>Same number of pixels</a:t>
            </a:r>
          </a:p>
          <a:p>
            <a:r>
              <a:rPr lang="en-US" dirty="0"/>
              <a:t>In each bin!</a:t>
            </a:r>
          </a:p>
        </p:txBody>
      </p:sp>
    </p:spTree>
    <p:extLst>
      <p:ext uri="{BB962C8B-B14F-4D97-AF65-F5344CB8AC3E}">
        <p14:creationId xmlns:p14="http://schemas.microsoft.com/office/powerpoint/2010/main" val="6544150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in Python</a:t>
            </a:r>
          </a:p>
        </p:txBody>
      </p:sp>
      <p:sp>
        <p:nvSpPr>
          <p:cNvPr id="3" name="Content Placeholder 2"/>
          <p:cNvSpPr>
            <a:spLocks noGrp="1"/>
          </p:cNvSpPr>
          <p:nvPr>
            <p:ph idx="1"/>
          </p:nvPr>
        </p:nvSpPr>
        <p:spPr/>
        <p:txBody>
          <a:bodyPr>
            <a:normAutofit/>
          </a:bodyPr>
          <a:lstStyle/>
          <a:p>
            <a:r>
              <a:rPr lang="en-US" sz="2400" dirty="0">
                <a:effectLst/>
              </a:rPr>
              <a:t>s1 = </a:t>
            </a:r>
            <a:r>
              <a:rPr lang="en-US" sz="2400" dirty="0" err="1">
                <a:effectLst/>
              </a:rPr>
              <a:t>np.array</a:t>
            </a:r>
            <a:r>
              <a:rPr lang="en-US" sz="2400" dirty="0">
                <a:effectLst/>
              </a:rPr>
              <a:t>([1,1])</a:t>
            </a:r>
          </a:p>
          <a:p>
            <a:r>
              <a:rPr lang="en-US" sz="2400" dirty="0">
                <a:effectLst/>
              </a:rPr>
              <a:t>dx = </a:t>
            </a:r>
            <a:r>
              <a:rPr lang="en-US" sz="2400" dirty="0" err="1">
                <a:effectLst/>
              </a:rPr>
              <a:t>np.array</a:t>
            </a:r>
            <a:r>
              <a:rPr lang="en-US" sz="2400" dirty="0">
                <a:effectLst/>
              </a:rPr>
              <a:t>([1,-1])</a:t>
            </a:r>
          </a:p>
          <a:p>
            <a:r>
              <a:rPr lang="en-US" sz="2400" dirty="0" err="1">
                <a:effectLst/>
              </a:rPr>
              <a:t>dy</a:t>
            </a:r>
            <a:r>
              <a:rPr lang="en-US" sz="2400" dirty="0">
                <a:effectLst/>
              </a:rPr>
              <a:t> = </a:t>
            </a:r>
            <a:r>
              <a:rPr lang="en-US" sz="2400" dirty="0" err="1">
                <a:effectLst/>
              </a:rPr>
              <a:t>np.array</a:t>
            </a:r>
            <a:r>
              <a:rPr lang="en-US" sz="2400" dirty="0">
                <a:effectLst/>
              </a:rPr>
              <a:t>([1,-1])</a:t>
            </a:r>
          </a:p>
          <a:p>
            <a:r>
              <a:rPr lang="en-US" sz="2400" dirty="0">
                <a:effectLst/>
              </a:rPr>
              <a:t>x = ndimage.convolve1d(</a:t>
            </a:r>
            <a:r>
              <a:rPr lang="en-US" sz="2400" dirty="0" err="1">
                <a:effectLst/>
              </a:rPr>
              <a:t>l,dx,axis</a:t>
            </a:r>
            <a:r>
              <a:rPr lang="en-US" sz="2400" dirty="0">
                <a:effectLst/>
              </a:rPr>
              <a:t>= 0)</a:t>
            </a:r>
          </a:p>
          <a:p>
            <a:r>
              <a:rPr lang="en-US" sz="2400" dirty="0" err="1">
                <a:effectLst/>
              </a:rPr>
              <a:t>gx_I</a:t>
            </a:r>
            <a:r>
              <a:rPr lang="en-US" sz="2400" dirty="0">
                <a:effectLst/>
              </a:rPr>
              <a:t> = </a:t>
            </a:r>
            <a:r>
              <a:rPr lang="en-US" sz="2400" dirty="0" err="1">
                <a:effectLst/>
              </a:rPr>
              <a:t>ndimage.convolve</a:t>
            </a:r>
            <a:r>
              <a:rPr lang="en-US" sz="2400" dirty="0">
                <a:effectLst/>
              </a:rPr>
              <a:t>(</a:t>
            </a:r>
            <a:r>
              <a:rPr lang="en-US" sz="2400" dirty="0" err="1">
                <a:effectLst/>
              </a:rPr>
              <a:t>x,s</a:t>
            </a:r>
            <a:r>
              <a:rPr lang="en-US" sz="2400" dirty="0">
                <a:effectLst/>
              </a:rPr>
              <a:t>)</a:t>
            </a:r>
          </a:p>
          <a:p>
            <a:endParaRPr lang="en-US" sz="2400" dirty="0">
              <a:effectLst/>
            </a:endParaRPr>
          </a:p>
        </p:txBody>
      </p:sp>
      <p:pic>
        <p:nvPicPr>
          <p:cNvPr id="5" name="Picture 4" descr="Screen Shot 2015-02-01 at 10.51.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8431" y="1417638"/>
            <a:ext cx="3284030" cy="2200192"/>
          </a:xfrm>
          <a:prstGeom prst="rect">
            <a:avLst/>
          </a:prstGeom>
        </p:spPr>
      </p:pic>
      <p:pic>
        <p:nvPicPr>
          <p:cNvPr id="7" name="Picture 6" descr="Screen Shot 2015-02-01 at 10.53.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942" y="4612199"/>
            <a:ext cx="4826000" cy="1879600"/>
          </a:xfrm>
          <a:prstGeom prst="rect">
            <a:avLst/>
          </a:prstGeom>
        </p:spPr>
      </p:pic>
    </p:spTree>
    <p:extLst>
      <p:ext uri="{BB962C8B-B14F-4D97-AF65-F5344CB8AC3E}">
        <p14:creationId xmlns:p14="http://schemas.microsoft.com/office/powerpoint/2010/main" val="6685850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Usage in Python</a:t>
            </a:r>
          </a:p>
        </p:txBody>
      </p:sp>
      <p:sp>
        <p:nvSpPr>
          <p:cNvPr id="3" name="Content Placeholder 2"/>
          <p:cNvSpPr>
            <a:spLocks noGrp="1"/>
          </p:cNvSpPr>
          <p:nvPr>
            <p:ph idx="1"/>
          </p:nvPr>
        </p:nvSpPr>
        <p:spPr/>
        <p:txBody>
          <a:bodyPr>
            <a:normAutofit/>
          </a:bodyPr>
          <a:lstStyle/>
          <a:p>
            <a:r>
              <a:rPr lang="en-US" sz="2400" dirty="0">
                <a:effectLst/>
              </a:rPr>
              <a:t>s1 = </a:t>
            </a:r>
            <a:r>
              <a:rPr lang="en-US" sz="2400" dirty="0" err="1">
                <a:effectLst/>
              </a:rPr>
              <a:t>np.array</a:t>
            </a:r>
            <a:r>
              <a:rPr lang="en-US" sz="2400" dirty="0">
                <a:effectLst/>
              </a:rPr>
              <a:t>([1,1])</a:t>
            </a:r>
          </a:p>
          <a:p>
            <a:r>
              <a:rPr lang="en-US" sz="2400" dirty="0">
                <a:effectLst/>
              </a:rPr>
              <a:t>dx = </a:t>
            </a:r>
            <a:r>
              <a:rPr lang="en-US" sz="2400" dirty="0" err="1">
                <a:effectLst/>
              </a:rPr>
              <a:t>np.array</a:t>
            </a:r>
            <a:r>
              <a:rPr lang="en-US" sz="2400" dirty="0">
                <a:effectLst/>
              </a:rPr>
              <a:t>([1,-1])</a:t>
            </a:r>
          </a:p>
          <a:p>
            <a:r>
              <a:rPr lang="en-US" sz="2400" dirty="0" err="1">
                <a:effectLst/>
              </a:rPr>
              <a:t>dy</a:t>
            </a:r>
            <a:r>
              <a:rPr lang="en-US" sz="2400" dirty="0">
                <a:effectLst/>
              </a:rPr>
              <a:t> = </a:t>
            </a:r>
            <a:r>
              <a:rPr lang="en-US" sz="2400" dirty="0" err="1">
                <a:effectLst/>
              </a:rPr>
              <a:t>np.array</a:t>
            </a:r>
            <a:r>
              <a:rPr lang="en-US" sz="2400" dirty="0">
                <a:effectLst/>
              </a:rPr>
              <a:t>([1,-1])</a:t>
            </a:r>
          </a:p>
          <a:p>
            <a:r>
              <a:rPr lang="en-US" sz="2400" dirty="0">
                <a:effectLst/>
              </a:rPr>
              <a:t>y = ndimage.convolve1d(</a:t>
            </a:r>
            <a:r>
              <a:rPr lang="en-US" sz="2400" dirty="0" err="1">
                <a:effectLst/>
              </a:rPr>
              <a:t>l,dx,axis</a:t>
            </a:r>
            <a:r>
              <a:rPr lang="en-US" sz="2400" dirty="0">
                <a:effectLst/>
              </a:rPr>
              <a:t>= 1)</a:t>
            </a:r>
          </a:p>
          <a:p>
            <a:r>
              <a:rPr lang="en-US" sz="2400" dirty="0" err="1">
                <a:effectLst/>
              </a:rPr>
              <a:t>gy_I</a:t>
            </a:r>
            <a:r>
              <a:rPr lang="en-US" sz="2400" dirty="0">
                <a:effectLst/>
              </a:rPr>
              <a:t> = </a:t>
            </a:r>
            <a:r>
              <a:rPr lang="en-US" sz="2400" dirty="0" err="1">
                <a:effectLst/>
              </a:rPr>
              <a:t>ndimage.convolve</a:t>
            </a:r>
            <a:r>
              <a:rPr lang="en-US" sz="2400" dirty="0">
                <a:effectLst/>
              </a:rPr>
              <a:t>(</a:t>
            </a:r>
            <a:r>
              <a:rPr lang="en-US" sz="2400" dirty="0" err="1">
                <a:effectLst/>
              </a:rPr>
              <a:t>y,s</a:t>
            </a:r>
            <a:r>
              <a:rPr lang="en-US" sz="2400" dirty="0">
                <a:effectLst/>
              </a:rPr>
              <a:t>)</a:t>
            </a:r>
          </a:p>
          <a:p>
            <a:endParaRPr lang="en-US" sz="2800" dirty="0">
              <a:effectLst/>
            </a:endParaRPr>
          </a:p>
        </p:txBody>
      </p:sp>
      <p:pic>
        <p:nvPicPr>
          <p:cNvPr id="4" name="Picture 3" descr="Screen Shot 2015-02-01 at 10.51.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0664" y="1417638"/>
            <a:ext cx="3553335" cy="2278384"/>
          </a:xfrm>
          <a:prstGeom prst="rect">
            <a:avLst/>
          </a:prstGeom>
        </p:spPr>
      </p:pic>
      <p:pic>
        <p:nvPicPr>
          <p:cNvPr id="6" name="Picture 5" descr="Screen Shot 2015-02-01 at 10.53.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765" y="5029200"/>
            <a:ext cx="5041900" cy="1828800"/>
          </a:xfrm>
          <a:prstGeom prst="rect">
            <a:avLst/>
          </a:prstGeom>
        </p:spPr>
      </p:pic>
      <p:sp>
        <p:nvSpPr>
          <p:cNvPr id="5" name="Rectangle 4"/>
          <p:cNvSpPr/>
          <p:nvPr/>
        </p:nvSpPr>
        <p:spPr>
          <a:xfrm>
            <a:off x="548765" y="4074206"/>
            <a:ext cx="6223856" cy="400110"/>
          </a:xfrm>
          <a:prstGeom prst="rect">
            <a:avLst/>
          </a:prstGeom>
        </p:spPr>
        <p:txBody>
          <a:bodyPr wrap="square">
            <a:spAutoFit/>
          </a:bodyPr>
          <a:lstStyle/>
          <a:p>
            <a:r>
              <a:rPr lang="en-US" sz="2000" dirty="0"/>
              <a:t>Or :    </a:t>
            </a:r>
            <a:r>
              <a:rPr lang="en-US" sz="2000" dirty="0" err="1"/>
              <a:t>gx_I,gy_I</a:t>
            </a:r>
            <a:r>
              <a:rPr lang="en-US" sz="2000" dirty="0"/>
              <a:t> = </a:t>
            </a:r>
            <a:r>
              <a:rPr lang="en-US" sz="2000" dirty="0" err="1"/>
              <a:t>np.gradient</a:t>
            </a:r>
            <a:r>
              <a:rPr lang="en-US" sz="2000" dirty="0"/>
              <a:t>(l)[:2]</a:t>
            </a:r>
          </a:p>
        </p:txBody>
      </p:sp>
    </p:spTree>
    <p:extLst>
      <p:ext uri="{BB962C8B-B14F-4D97-AF65-F5344CB8AC3E}">
        <p14:creationId xmlns:p14="http://schemas.microsoft.com/office/powerpoint/2010/main" val="3124472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Smoothed derivative filter </a:t>
            </a:r>
          </a:p>
        </p:txBody>
      </p:sp>
      <p:pic>
        <p:nvPicPr>
          <p:cNvPr id="4" name="Content Placeholder 3" descr="Screen Shot 2015-02-01 at 11.02.26 PM.png"/>
          <p:cNvPicPr>
            <a:picLocks noGrp="1" noChangeAspect="1"/>
          </p:cNvPicPr>
          <p:nvPr>
            <p:ph idx="1"/>
          </p:nvPr>
        </p:nvPicPr>
        <p:blipFill>
          <a:blip r:embed="rId3">
            <a:extLst>
              <a:ext uri="{28A0092B-C50C-407E-A947-70E740481C1C}">
                <a14:useLocalDpi xmlns:a14="http://schemas.microsoft.com/office/drawing/2010/main" val="0"/>
              </a:ext>
            </a:extLst>
          </a:blip>
          <a:srcRect t="1984" b="1984"/>
          <a:stretch>
            <a:fillRect/>
          </a:stretch>
        </p:blipFill>
        <p:spPr/>
      </p:pic>
    </p:spTree>
    <p:extLst>
      <p:ext uri="{BB962C8B-B14F-4D97-AF65-F5344CB8AC3E}">
        <p14:creationId xmlns:p14="http://schemas.microsoft.com/office/powerpoint/2010/main" val="138189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Sobel</a:t>
            </a:r>
            <a:r>
              <a:rPr lang="en-US" dirty="0"/>
              <a:t> Filter</a:t>
            </a:r>
          </a:p>
        </p:txBody>
      </p:sp>
      <p:sp>
        <p:nvSpPr>
          <p:cNvPr id="3" name="Content Placeholder 2"/>
          <p:cNvSpPr>
            <a:spLocks noGrp="1"/>
          </p:cNvSpPr>
          <p:nvPr>
            <p:ph idx="1"/>
          </p:nvPr>
        </p:nvSpPr>
        <p:spPr/>
        <p:txBody>
          <a:bodyPr/>
          <a:lstStyle/>
          <a:p>
            <a:r>
              <a:rPr lang="en-US" dirty="0"/>
              <a:t>Product of averaging and gradient.</a:t>
            </a:r>
          </a:p>
          <a:p>
            <a:r>
              <a:rPr lang="en-US" dirty="0"/>
              <a:t>An cross product of two 1 d filter, Gaussian and gradient</a:t>
            </a:r>
          </a:p>
          <a:p>
            <a:pPr marL="0" indent="0">
              <a:buNone/>
            </a:pPr>
            <a:endParaRPr lang="en-US" dirty="0"/>
          </a:p>
          <a:p>
            <a:endParaRPr lang="en-US" dirty="0"/>
          </a:p>
        </p:txBody>
      </p:sp>
      <p:pic>
        <p:nvPicPr>
          <p:cNvPr id="4" name="Picture 3" descr="Screen Shot 2015-02-01 at 11.00.0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1098" y="4146058"/>
            <a:ext cx="6462112" cy="1704050"/>
          </a:xfrm>
          <a:prstGeom prst="rect">
            <a:avLst/>
          </a:prstGeom>
        </p:spPr>
      </p:pic>
    </p:spTree>
    <p:extLst>
      <p:ext uri="{BB962C8B-B14F-4D97-AF65-F5344CB8AC3E}">
        <p14:creationId xmlns:p14="http://schemas.microsoft.com/office/powerpoint/2010/main" val="4248823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Exercise: Create image derivatives using Sobel filter</a:t>
            </a:r>
          </a:p>
        </p:txBody>
      </p:sp>
      <p:sp>
        <p:nvSpPr>
          <p:cNvPr id="3" name="TextBox 2"/>
          <p:cNvSpPr txBox="1"/>
          <p:nvPr/>
        </p:nvSpPr>
        <p:spPr>
          <a:xfrm>
            <a:off x="406400" y="1417638"/>
            <a:ext cx="8737600" cy="5078314"/>
          </a:xfrm>
          <a:prstGeom prst="rect">
            <a:avLst/>
          </a:prstGeom>
          <a:noFill/>
        </p:spPr>
        <p:txBody>
          <a:bodyPr wrap="square" rtlCol="0">
            <a:spAutoFit/>
          </a:bodyPr>
          <a:lstStyle/>
          <a:p>
            <a:pPr marL="342900" indent="-342900">
              <a:buAutoNum type="arabicPeriod"/>
            </a:pPr>
            <a:r>
              <a:rPr lang="en-US" dirty="0"/>
              <a:t>Generate an image of a rotated rectangle</a:t>
            </a:r>
            <a:endParaRPr lang="en-US" dirty="0">
              <a:solidFill>
                <a:srgbClr val="FF0000"/>
              </a:solidFill>
              <a:effectLst/>
            </a:endParaRPr>
          </a:p>
          <a:p>
            <a:r>
              <a:rPr lang="en-US" dirty="0">
                <a:solidFill>
                  <a:srgbClr val="FF0000"/>
                </a:solidFill>
                <a:effectLst/>
              </a:rPr>
              <a:t>import </a:t>
            </a:r>
            <a:r>
              <a:rPr lang="en-US" dirty="0" err="1">
                <a:solidFill>
                  <a:srgbClr val="FF0000"/>
                </a:solidFill>
                <a:effectLst/>
              </a:rPr>
              <a:t>numpy</a:t>
            </a:r>
            <a:r>
              <a:rPr lang="en-US" dirty="0">
                <a:solidFill>
                  <a:srgbClr val="FF0000"/>
                </a:solidFill>
                <a:effectLst/>
              </a:rPr>
              <a:t> as </a:t>
            </a:r>
            <a:r>
              <a:rPr lang="en-US" dirty="0" err="1">
                <a:solidFill>
                  <a:srgbClr val="FF0000"/>
                </a:solidFill>
                <a:effectLst/>
              </a:rPr>
              <a:t>np</a:t>
            </a:r>
            <a:endParaRPr lang="en-US" dirty="0">
              <a:solidFill>
                <a:srgbClr val="FF0000"/>
              </a:solidFill>
              <a:effectLst/>
            </a:endParaRPr>
          </a:p>
          <a:p>
            <a:r>
              <a:rPr lang="en-US" dirty="0">
                <a:solidFill>
                  <a:srgbClr val="FF0000"/>
                </a:solidFill>
                <a:effectLst/>
              </a:rPr>
              <a:t>from </a:t>
            </a:r>
            <a:r>
              <a:rPr lang="en-US" dirty="0" err="1">
                <a:solidFill>
                  <a:srgbClr val="FF0000"/>
                </a:solidFill>
                <a:effectLst/>
              </a:rPr>
              <a:t>scipy</a:t>
            </a:r>
            <a:r>
              <a:rPr lang="en-US" dirty="0">
                <a:solidFill>
                  <a:srgbClr val="FF0000"/>
                </a:solidFill>
                <a:effectLst/>
              </a:rPr>
              <a:t> import </a:t>
            </a:r>
            <a:r>
              <a:rPr lang="en-US" dirty="0" err="1">
                <a:solidFill>
                  <a:srgbClr val="FF0000"/>
                </a:solidFill>
                <a:effectLst/>
              </a:rPr>
              <a:t>ndimage</a:t>
            </a:r>
            <a:endParaRPr lang="en-US" dirty="0">
              <a:solidFill>
                <a:srgbClr val="FF0000"/>
              </a:solidFill>
              <a:effectLst/>
            </a:endParaRPr>
          </a:p>
          <a:p>
            <a:r>
              <a:rPr lang="en-US" dirty="0">
                <a:solidFill>
                  <a:srgbClr val="FF0000"/>
                </a:solidFill>
                <a:effectLst/>
              </a:rPr>
              <a:t>import </a:t>
            </a:r>
            <a:r>
              <a:rPr lang="en-US" dirty="0" err="1">
                <a:solidFill>
                  <a:srgbClr val="FF0000"/>
                </a:solidFill>
                <a:effectLst/>
              </a:rPr>
              <a:t>matplotlib.pyplot</a:t>
            </a:r>
            <a:r>
              <a:rPr lang="en-US" dirty="0">
                <a:solidFill>
                  <a:srgbClr val="FF0000"/>
                </a:solidFill>
                <a:effectLst/>
              </a:rPr>
              <a:t> as </a:t>
            </a:r>
            <a:r>
              <a:rPr lang="en-US" dirty="0" err="1">
                <a:solidFill>
                  <a:srgbClr val="FF0000"/>
                </a:solidFill>
                <a:effectLst/>
              </a:rPr>
              <a:t>plt</a:t>
            </a:r>
            <a:endParaRPr lang="en-US" dirty="0">
              <a:solidFill>
                <a:srgbClr val="FF0000"/>
              </a:solidFill>
              <a:effectLst/>
            </a:endParaRPr>
          </a:p>
          <a:p>
            <a:endParaRPr lang="en-US" dirty="0">
              <a:solidFill>
                <a:srgbClr val="FF0000"/>
              </a:solidFill>
            </a:endParaRPr>
          </a:p>
          <a:p>
            <a:r>
              <a:rPr lang="pl-PL" dirty="0">
                <a:solidFill>
                  <a:srgbClr val="FF0000"/>
                </a:solidFill>
                <a:effectLst/>
              </a:rPr>
              <a:t>im = </a:t>
            </a:r>
            <a:r>
              <a:rPr lang="pl-PL" dirty="0" err="1">
                <a:solidFill>
                  <a:srgbClr val="FF0000"/>
                </a:solidFill>
                <a:effectLst/>
              </a:rPr>
              <a:t>np.zeros</a:t>
            </a:r>
            <a:r>
              <a:rPr lang="pl-PL" dirty="0">
                <a:solidFill>
                  <a:srgbClr val="FF0000"/>
                </a:solidFill>
                <a:effectLst/>
              </a:rPr>
              <a:t>((256, 256))</a:t>
            </a:r>
          </a:p>
          <a:p>
            <a:r>
              <a:rPr lang="pl-PL" dirty="0">
                <a:solidFill>
                  <a:srgbClr val="FF0000"/>
                </a:solidFill>
                <a:effectLst/>
              </a:rPr>
              <a:t>im[64:-64, 64:-64] = 1</a:t>
            </a:r>
          </a:p>
          <a:p>
            <a:r>
              <a:rPr lang="pl-PL" dirty="0">
                <a:solidFill>
                  <a:srgbClr val="FF0000"/>
                </a:solidFill>
                <a:effectLst/>
              </a:rPr>
              <a:t>im = </a:t>
            </a:r>
            <a:r>
              <a:rPr lang="pl-PL" dirty="0" err="1">
                <a:solidFill>
                  <a:srgbClr val="FF0000"/>
                </a:solidFill>
                <a:effectLst/>
              </a:rPr>
              <a:t>ndimage.rotate</a:t>
            </a:r>
            <a:r>
              <a:rPr lang="pl-PL" dirty="0">
                <a:solidFill>
                  <a:srgbClr val="FF0000"/>
                </a:solidFill>
                <a:effectLst/>
              </a:rPr>
              <a:t>(im, 15, </a:t>
            </a:r>
            <a:r>
              <a:rPr lang="pl-PL" dirty="0" err="1">
                <a:solidFill>
                  <a:srgbClr val="FF0000"/>
                </a:solidFill>
                <a:effectLst/>
              </a:rPr>
              <a:t>mode</a:t>
            </a:r>
            <a:r>
              <a:rPr lang="pl-PL" dirty="0">
                <a:solidFill>
                  <a:srgbClr val="FF0000"/>
                </a:solidFill>
                <a:effectLst/>
              </a:rPr>
              <a:t>='</a:t>
            </a:r>
            <a:r>
              <a:rPr lang="pl-PL" dirty="0" err="1">
                <a:solidFill>
                  <a:srgbClr val="FF0000"/>
                </a:solidFill>
                <a:effectLst/>
              </a:rPr>
              <a:t>constant</a:t>
            </a:r>
            <a:r>
              <a:rPr lang="pl-PL" dirty="0">
                <a:solidFill>
                  <a:srgbClr val="FF0000"/>
                </a:solidFill>
                <a:effectLst/>
              </a:rPr>
              <a:t>’)</a:t>
            </a:r>
          </a:p>
          <a:p>
            <a:endParaRPr lang="pl-PL" dirty="0"/>
          </a:p>
          <a:p>
            <a:r>
              <a:rPr lang="en-US" dirty="0"/>
              <a:t>2. Blur the image using a Gaussian filter</a:t>
            </a:r>
          </a:p>
          <a:p>
            <a:r>
              <a:rPr lang="en-US" dirty="0" err="1">
                <a:solidFill>
                  <a:srgbClr val="FF0000"/>
                </a:solidFill>
                <a:effectLst/>
              </a:rPr>
              <a:t>im</a:t>
            </a:r>
            <a:r>
              <a:rPr lang="en-US" dirty="0">
                <a:solidFill>
                  <a:srgbClr val="FF0000"/>
                </a:solidFill>
                <a:effectLst/>
              </a:rPr>
              <a:t> = </a:t>
            </a:r>
            <a:r>
              <a:rPr lang="en-US" dirty="0" err="1">
                <a:solidFill>
                  <a:srgbClr val="FF0000"/>
                </a:solidFill>
                <a:effectLst/>
              </a:rPr>
              <a:t>ndimage.gaussian_filter</a:t>
            </a:r>
            <a:r>
              <a:rPr lang="en-US" dirty="0">
                <a:solidFill>
                  <a:srgbClr val="FF0000"/>
                </a:solidFill>
                <a:effectLst/>
              </a:rPr>
              <a:t>(</a:t>
            </a:r>
            <a:r>
              <a:rPr lang="en-US" dirty="0" err="1">
                <a:solidFill>
                  <a:srgbClr val="FF0000"/>
                </a:solidFill>
                <a:effectLst/>
              </a:rPr>
              <a:t>im</a:t>
            </a:r>
            <a:r>
              <a:rPr lang="en-US" dirty="0">
                <a:solidFill>
                  <a:srgbClr val="FF0000"/>
                </a:solidFill>
                <a:effectLst/>
              </a:rPr>
              <a:t>, 8)</a:t>
            </a:r>
          </a:p>
          <a:p>
            <a:endParaRPr lang="en-US" dirty="0"/>
          </a:p>
          <a:p>
            <a:r>
              <a:rPr lang="en-US" dirty="0"/>
              <a:t>3. Apply </a:t>
            </a:r>
            <a:r>
              <a:rPr lang="en-US" dirty="0" err="1"/>
              <a:t>Sobel</a:t>
            </a:r>
            <a:r>
              <a:rPr lang="en-US" dirty="0"/>
              <a:t> filter to both x and y direction.</a:t>
            </a:r>
            <a:endParaRPr lang="en-US" dirty="0">
              <a:effectLst/>
            </a:endParaRPr>
          </a:p>
          <a:p>
            <a:r>
              <a:rPr lang="en-US" dirty="0" err="1">
                <a:solidFill>
                  <a:srgbClr val="FF0000"/>
                </a:solidFill>
                <a:effectLst/>
              </a:rPr>
              <a:t>sx</a:t>
            </a:r>
            <a:r>
              <a:rPr lang="en-US" dirty="0">
                <a:solidFill>
                  <a:srgbClr val="FF0000"/>
                </a:solidFill>
                <a:effectLst/>
              </a:rPr>
              <a:t> =  </a:t>
            </a:r>
            <a:r>
              <a:rPr lang="en-US" dirty="0" err="1">
                <a:solidFill>
                  <a:srgbClr val="FF0000"/>
                </a:solidFill>
                <a:effectLst/>
              </a:rPr>
              <a:t>ndimage.sobel</a:t>
            </a:r>
            <a:r>
              <a:rPr lang="en-US" dirty="0">
                <a:solidFill>
                  <a:srgbClr val="FF0000"/>
                </a:solidFill>
                <a:effectLst/>
              </a:rPr>
              <a:t>(</a:t>
            </a:r>
            <a:r>
              <a:rPr lang="en-US" dirty="0" err="1">
                <a:solidFill>
                  <a:srgbClr val="FF0000"/>
                </a:solidFill>
                <a:effectLst/>
              </a:rPr>
              <a:t>im</a:t>
            </a:r>
            <a:r>
              <a:rPr lang="en-US" dirty="0">
                <a:solidFill>
                  <a:srgbClr val="FF0000"/>
                </a:solidFill>
                <a:effectLst/>
              </a:rPr>
              <a:t>, axis=0, mode='constant’)</a:t>
            </a:r>
            <a:endParaRPr lang="en-US" dirty="0"/>
          </a:p>
          <a:p>
            <a:r>
              <a:rPr lang="en-US" dirty="0"/>
              <a:t>4. Display the original image, x-derivatives, y-derivatives, and the gradient magnitude.  You can use </a:t>
            </a:r>
            <a:r>
              <a:rPr lang="en-US" dirty="0" err="1">
                <a:solidFill>
                  <a:srgbClr val="FF0000"/>
                </a:solidFill>
              </a:rPr>
              <a:t>np.hypot</a:t>
            </a:r>
            <a:r>
              <a:rPr lang="en-US" dirty="0">
                <a:solidFill>
                  <a:srgbClr val="FF0000"/>
                </a:solidFill>
              </a:rPr>
              <a:t> t</a:t>
            </a:r>
            <a:r>
              <a:rPr lang="en-US" dirty="0"/>
              <a:t>o compute magnitude.</a:t>
            </a:r>
          </a:p>
          <a:p>
            <a:r>
              <a:rPr lang="en-US" dirty="0">
                <a:hlinkClick r:id="rId2" action="ppaction://hlinkfile"/>
              </a:rPr>
              <a:t>S</a:t>
            </a:r>
            <a:r>
              <a:rPr lang="en-US" dirty="0"/>
              <a:t>ee here: </a:t>
            </a:r>
            <a:r>
              <a:rPr lang="en-US" dirty="0">
                <a:hlinkClick r:id="rId2" action="ppaction://hlinkfile"/>
              </a:rPr>
              <a:t>http://docs.scipy.org/doc/numpy/reference/generated/numpy.hypot.html</a:t>
            </a:r>
            <a:r>
              <a:rPr lang="en-US" dirty="0"/>
              <a:t>)</a:t>
            </a:r>
          </a:p>
          <a:p>
            <a:endParaRPr lang="en-US" dirty="0"/>
          </a:p>
        </p:txBody>
      </p:sp>
    </p:spTree>
    <p:extLst>
      <p:ext uri="{BB962C8B-B14F-4D97-AF65-F5344CB8AC3E}">
        <p14:creationId xmlns:p14="http://schemas.microsoft.com/office/powerpoint/2010/main" val="27769039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EB68200E-83C1-C549-B5EC-2B1688E3B2D1}"/>
              </a:ext>
            </a:extLst>
          </p:cNvPr>
          <p:cNvSpPr>
            <a:spLocks noGrp="1" noChangeArrowheads="1"/>
          </p:cNvSpPr>
          <p:nvPr>
            <p:ph type="title"/>
          </p:nvPr>
        </p:nvSpPr>
        <p:spPr/>
        <p:txBody>
          <a:bodyPr/>
          <a:lstStyle/>
          <a:p>
            <a:r>
              <a:rPr lang="en-US" altLang="en-US">
                <a:ea typeface="ＭＳ Ｐゴシック" panose="020B0600070205080204" pitchFamily="34" charset="-128"/>
              </a:rPr>
              <a:t>Where do humans see boundaries?</a:t>
            </a:r>
          </a:p>
        </p:txBody>
      </p:sp>
      <p:sp>
        <p:nvSpPr>
          <p:cNvPr id="69634" name="Rectangle 3">
            <a:extLst>
              <a:ext uri="{FF2B5EF4-FFF2-40B4-BE49-F238E27FC236}">
                <a16:creationId xmlns:a16="http://schemas.microsoft.com/office/drawing/2014/main" id="{ED7D057B-561C-C041-88AF-11D01A42F83D}"/>
              </a:ext>
            </a:extLst>
          </p:cNvPr>
          <p:cNvSpPr>
            <a:spLocks noGrp="1" noChangeArrowheads="1"/>
          </p:cNvSpPr>
          <p:nvPr>
            <p:ph type="body" idx="1"/>
          </p:nvPr>
        </p:nvSpPr>
        <p:spPr>
          <a:xfrm>
            <a:off x="685800" y="5641975"/>
            <a:ext cx="7772400" cy="838200"/>
          </a:xfrm>
        </p:spPr>
        <p:txBody>
          <a:bodyPr/>
          <a:lstStyle/>
          <a:p>
            <a:r>
              <a:rPr lang="en-US" altLang="en-US" sz="2400">
                <a:ea typeface="ＭＳ Ｐゴシック" panose="020B0600070205080204" pitchFamily="34" charset="-128"/>
              </a:rPr>
              <a:t>Berkeley segmentation database:</a:t>
            </a:r>
            <a:br>
              <a:rPr lang="en-US" altLang="en-US" sz="2400">
                <a:ea typeface="ＭＳ Ｐゴシック" panose="020B0600070205080204" pitchFamily="34" charset="-128"/>
              </a:rPr>
            </a:br>
            <a:r>
              <a:rPr lang="en-US" altLang="en-US" sz="1600">
                <a:ea typeface="ＭＳ Ｐゴシック" panose="020B0600070205080204" pitchFamily="34" charset="-128"/>
                <a:hlinkClick r:id="rId3"/>
              </a:rPr>
              <a:t>http://www.eecs.berkeley.edu/Research/Projects/CS/vision/grouping/segbench/</a:t>
            </a:r>
            <a:endParaRPr lang="en-US" altLang="en-US" sz="1600">
              <a:ea typeface="ＭＳ Ｐゴシック" panose="020B0600070205080204" pitchFamily="34" charset="-128"/>
            </a:endParaRPr>
          </a:p>
        </p:txBody>
      </p:sp>
      <p:pic>
        <p:nvPicPr>
          <p:cNvPr id="69635" name="Picture 4">
            <a:extLst>
              <a:ext uri="{FF2B5EF4-FFF2-40B4-BE49-F238E27FC236}">
                <a16:creationId xmlns:a16="http://schemas.microsoft.com/office/drawing/2014/main" id="{3DD4159F-9E22-5A4A-A48E-34197181C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963" y="1603375"/>
            <a:ext cx="2662237"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6" name="Picture 5">
            <a:extLst>
              <a:ext uri="{FF2B5EF4-FFF2-40B4-BE49-F238E27FC236}">
                <a16:creationId xmlns:a16="http://schemas.microsoft.com/office/drawing/2014/main" id="{3053C9C2-AC60-3943-9BCB-7A109BA98E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1603375"/>
            <a:ext cx="2667000"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6" descr="buffalo">
            <a:extLst>
              <a:ext uri="{FF2B5EF4-FFF2-40B4-BE49-F238E27FC236}">
                <a16:creationId xmlns:a16="http://schemas.microsoft.com/office/drawing/2014/main" id="{FCBFCF82-B4D8-A14F-BDA4-4DE800F367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9650" y="1603375"/>
            <a:ext cx="2673350" cy="17843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9638" name="Picture 8">
            <a:extLst>
              <a:ext uri="{FF2B5EF4-FFF2-40B4-BE49-F238E27FC236}">
                <a16:creationId xmlns:a16="http://schemas.microsoft.com/office/drawing/2014/main" id="{70BA9405-7A8F-9C4F-BBA1-FDB2E4719F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3557588"/>
            <a:ext cx="2667000"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Picture 9">
            <a:extLst>
              <a:ext uri="{FF2B5EF4-FFF2-40B4-BE49-F238E27FC236}">
                <a16:creationId xmlns:a16="http://schemas.microsoft.com/office/drawing/2014/main" id="{79BA290E-D19E-7549-B360-5D2DCC8B77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00" y="3557588"/>
            <a:ext cx="2667000"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0" name="Picture 10" descr="boys">
            <a:extLst>
              <a:ext uri="{FF2B5EF4-FFF2-40B4-BE49-F238E27FC236}">
                <a16:creationId xmlns:a16="http://schemas.microsoft.com/office/drawing/2014/main" id="{58251E98-048F-B742-821A-45C8313B94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9650" y="3557588"/>
            <a:ext cx="2667000" cy="17795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9641" name="Text Box 11">
            <a:extLst>
              <a:ext uri="{FF2B5EF4-FFF2-40B4-BE49-F238E27FC236}">
                <a16:creationId xmlns:a16="http://schemas.microsoft.com/office/drawing/2014/main" id="{A05F087C-9545-1A41-9093-27C184AFA279}"/>
              </a:ext>
            </a:extLst>
          </p:cNvPr>
          <p:cNvSpPr txBox="1">
            <a:spLocks noChangeArrowheads="1"/>
          </p:cNvSpPr>
          <p:nvPr/>
        </p:nvSpPr>
        <p:spPr bwMode="auto">
          <a:xfrm>
            <a:off x="1346200" y="1146175"/>
            <a:ext cx="806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image</a:t>
            </a:r>
          </a:p>
        </p:txBody>
      </p:sp>
      <p:sp>
        <p:nvSpPr>
          <p:cNvPr id="69642" name="Text Box 12">
            <a:extLst>
              <a:ext uri="{FF2B5EF4-FFF2-40B4-BE49-F238E27FC236}">
                <a16:creationId xmlns:a16="http://schemas.microsoft.com/office/drawing/2014/main" id="{DA092DA0-09AD-5049-8349-6AE1FF0AC17E}"/>
              </a:ext>
            </a:extLst>
          </p:cNvPr>
          <p:cNvSpPr txBox="1">
            <a:spLocks noChangeArrowheads="1"/>
          </p:cNvSpPr>
          <p:nvPr/>
        </p:nvSpPr>
        <p:spPr bwMode="auto">
          <a:xfrm>
            <a:off x="3473450" y="1143000"/>
            <a:ext cx="2317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human segmentation</a:t>
            </a:r>
          </a:p>
        </p:txBody>
      </p:sp>
      <p:sp>
        <p:nvSpPr>
          <p:cNvPr id="69643" name="Text Box 13">
            <a:extLst>
              <a:ext uri="{FF2B5EF4-FFF2-40B4-BE49-F238E27FC236}">
                <a16:creationId xmlns:a16="http://schemas.microsoft.com/office/drawing/2014/main" id="{6AC95065-9B14-B445-84B3-9BE16A808049}"/>
              </a:ext>
            </a:extLst>
          </p:cNvPr>
          <p:cNvSpPr txBox="1">
            <a:spLocks noChangeArrowheads="1"/>
          </p:cNvSpPr>
          <p:nvPr/>
        </p:nvSpPr>
        <p:spPr bwMode="auto">
          <a:xfrm>
            <a:off x="6318250" y="1146175"/>
            <a:ext cx="213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gradient magnitude</a:t>
            </a:r>
          </a:p>
        </p:txBody>
      </p:sp>
    </p:spTree>
    <p:extLst>
      <p:ext uri="{BB962C8B-B14F-4D97-AF65-F5344CB8AC3E}">
        <p14:creationId xmlns:p14="http://schemas.microsoft.com/office/powerpoint/2010/main" val="16874679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1" name="Object 4">
            <a:extLst>
              <a:ext uri="{FF2B5EF4-FFF2-40B4-BE49-F238E27FC236}">
                <a16:creationId xmlns:a16="http://schemas.microsoft.com/office/drawing/2014/main" id="{5E6DA4DB-505A-8A49-B055-04118A233CBF}"/>
              </a:ext>
            </a:extLst>
          </p:cNvPr>
          <p:cNvGraphicFramePr>
            <a:graphicFrameLocks noChangeAspect="1"/>
          </p:cNvGraphicFramePr>
          <p:nvPr>
            <p:ph idx="4294967295"/>
          </p:nvPr>
        </p:nvGraphicFramePr>
        <p:xfrm>
          <a:off x="5486400" y="1905000"/>
          <a:ext cx="3332163" cy="3581400"/>
        </p:xfrm>
        <a:graphic>
          <a:graphicData uri="http://schemas.openxmlformats.org/presentationml/2006/ole">
            <mc:AlternateContent xmlns:mc="http://schemas.openxmlformats.org/markup-compatibility/2006">
              <mc:Choice xmlns:v="urn:schemas-microsoft-com:vml" Requires="v">
                <p:oleObj spid="_x0000_s83974" name="Bitmap Image" r:id="rId4" imgW="1441450" imgH="1549400" progId="PBrush">
                  <p:embed/>
                </p:oleObj>
              </mc:Choice>
              <mc:Fallback>
                <p:oleObj name="Bitmap Image" r:id="rId4" imgW="1441450" imgH="1549400" progId="PBrush">
                  <p:embed/>
                  <p:pic>
                    <p:nvPicPr>
                      <p:cNvPr id="71681" name="Object 4">
                        <a:extLst>
                          <a:ext uri="{FF2B5EF4-FFF2-40B4-BE49-F238E27FC236}">
                            <a16:creationId xmlns:a16="http://schemas.microsoft.com/office/drawing/2014/main" id="{5E6DA4DB-505A-8A49-B055-04118A233C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1905000"/>
                        <a:ext cx="3332163"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82" name="Rectangle 5">
            <a:extLst>
              <a:ext uri="{FF2B5EF4-FFF2-40B4-BE49-F238E27FC236}">
                <a16:creationId xmlns:a16="http://schemas.microsoft.com/office/drawing/2014/main" id="{E1D49709-C525-7F4E-ACA9-5812AF8C3BD5}"/>
              </a:ext>
            </a:extLst>
          </p:cNvPr>
          <p:cNvSpPr>
            <a:spLocks noGrp="1" noChangeArrowheads="1"/>
          </p:cNvSpPr>
          <p:nvPr>
            <p:ph type="title"/>
          </p:nvPr>
        </p:nvSpPr>
        <p:spPr/>
        <p:txBody>
          <a:bodyPr/>
          <a:lstStyle/>
          <a:p>
            <a:r>
              <a:rPr lang="en-US" altLang="en-US">
                <a:ea typeface="ＭＳ Ｐゴシック" panose="020B0600070205080204" pitchFamily="34" charset="-128"/>
              </a:rPr>
              <a:t>Edge detection</a:t>
            </a:r>
          </a:p>
        </p:txBody>
      </p:sp>
      <p:sp>
        <p:nvSpPr>
          <p:cNvPr id="1028" name="Rectangle 7">
            <a:extLst>
              <a:ext uri="{FF2B5EF4-FFF2-40B4-BE49-F238E27FC236}">
                <a16:creationId xmlns:a16="http://schemas.microsoft.com/office/drawing/2014/main" id="{FCB06A18-748B-C945-9E9F-7487BA0EE736}"/>
              </a:ext>
            </a:extLst>
          </p:cNvPr>
          <p:cNvSpPr>
            <a:spLocks noGrp="1" noChangeArrowheads="1"/>
          </p:cNvSpPr>
          <p:nvPr>
            <p:ph type="body" idx="1"/>
          </p:nvPr>
        </p:nvSpPr>
        <p:spPr>
          <a:xfrm>
            <a:off x="685800" y="1143000"/>
            <a:ext cx="5105400" cy="5257800"/>
          </a:xfrm>
        </p:spPr>
        <p:txBody>
          <a:bodyPr/>
          <a:lstStyle/>
          <a:p>
            <a:pPr>
              <a:lnSpc>
                <a:spcPct val="90000"/>
              </a:lnSpc>
              <a:buFontTx/>
              <a:buChar char="•"/>
            </a:pPr>
            <a:r>
              <a:rPr lang="en-US" altLang="en-US" sz="3000" b="1">
                <a:ea typeface="ＭＳ Ｐゴシック" panose="020B0600070205080204" pitchFamily="34" charset="-128"/>
              </a:rPr>
              <a:t>Goal:  </a:t>
            </a:r>
            <a:r>
              <a:rPr lang="en-US" altLang="en-US" sz="3000">
                <a:ea typeface="ＭＳ Ｐゴシック" panose="020B0600070205080204" pitchFamily="34" charset="-128"/>
              </a:rPr>
              <a:t>Identify sudden changes (discontinuities) in an image</a:t>
            </a:r>
          </a:p>
          <a:p>
            <a:pPr lvl="1">
              <a:lnSpc>
                <a:spcPct val="90000"/>
              </a:lnSpc>
            </a:pPr>
            <a:r>
              <a:rPr lang="en-US" altLang="en-US" sz="2600">
                <a:ea typeface="ＭＳ Ｐゴシック" panose="020B0600070205080204" pitchFamily="34" charset="-128"/>
              </a:rPr>
              <a:t>Intuitively, most semantic and shape information from the image can be encoded in the edges</a:t>
            </a:r>
          </a:p>
          <a:p>
            <a:pPr lvl="1">
              <a:lnSpc>
                <a:spcPct val="90000"/>
              </a:lnSpc>
            </a:pPr>
            <a:r>
              <a:rPr lang="en-US" altLang="en-US" sz="2600">
                <a:ea typeface="ＭＳ Ｐゴシック" panose="020B0600070205080204" pitchFamily="34" charset="-128"/>
              </a:rPr>
              <a:t>More compact than pixels</a:t>
            </a:r>
            <a:br>
              <a:rPr lang="en-US" altLang="en-US" sz="2600">
                <a:ea typeface="ＭＳ Ｐゴシック" panose="020B0600070205080204" pitchFamily="34" charset="-128"/>
              </a:rPr>
            </a:br>
            <a:endParaRPr lang="en-US" altLang="en-US" sz="2600">
              <a:ea typeface="ＭＳ Ｐゴシック" panose="020B0600070205080204" pitchFamily="34" charset="-128"/>
            </a:endParaRPr>
          </a:p>
          <a:p>
            <a:pPr>
              <a:lnSpc>
                <a:spcPct val="90000"/>
              </a:lnSpc>
              <a:buFontTx/>
              <a:buChar char="•"/>
            </a:pPr>
            <a:r>
              <a:rPr lang="en-US" altLang="en-US" sz="3000" b="1">
                <a:ea typeface="ＭＳ Ｐゴシック" panose="020B0600070205080204" pitchFamily="34" charset="-128"/>
              </a:rPr>
              <a:t>Ideal:</a:t>
            </a:r>
            <a:r>
              <a:rPr lang="en-US" altLang="en-US" sz="3000">
                <a:ea typeface="ＭＳ Ｐゴシック" panose="020B0600070205080204" pitchFamily="34" charset="-128"/>
              </a:rPr>
              <a:t> artist</a:t>
            </a:r>
            <a:r>
              <a:rPr lang="ja-JP" altLang="en-US" sz="3000">
                <a:ea typeface="ＭＳ Ｐゴシック" panose="020B0600070205080204" pitchFamily="34" charset="-128"/>
              </a:rPr>
              <a:t>’</a:t>
            </a:r>
            <a:r>
              <a:rPr lang="en-US" altLang="ja-JP" sz="3000">
                <a:ea typeface="ＭＳ Ｐゴシック" panose="020B0600070205080204" pitchFamily="34" charset="-128"/>
              </a:rPr>
              <a:t>s line drawing (but artist is also using object-level knowledge)</a:t>
            </a:r>
            <a:endParaRPr lang="en-US" altLang="en-US" sz="2200">
              <a:ea typeface="ＭＳ Ｐゴシック" panose="020B0600070205080204" pitchFamily="34" charset="-128"/>
            </a:endParaRPr>
          </a:p>
        </p:txBody>
      </p:sp>
      <p:sp>
        <p:nvSpPr>
          <p:cNvPr id="71684" name="Text Box 8">
            <a:extLst>
              <a:ext uri="{FF2B5EF4-FFF2-40B4-BE49-F238E27FC236}">
                <a16:creationId xmlns:a16="http://schemas.microsoft.com/office/drawing/2014/main" id="{13EBC260-7705-C449-A6DA-F7D66431DF49}"/>
              </a:ext>
            </a:extLst>
          </p:cNvPr>
          <p:cNvSpPr txBox="1">
            <a:spLocks noChangeArrowheads="1"/>
          </p:cNvSpPr>
          <p:nvPr/>
        </p:nvSpPr>
        <p:spPr bwMode="auto">
          <a:xfrm>
            <a:off x="7315200" y="6477000"/>
            <a:ext cx="17653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Source: D. Lowe</a:t>
            </a:r>
          </a:p>
        </p:txBody>
      </p:sp>
    </p:spTree>
    <p:extLst>
      <p:ext uri="{BB962C8B-B14F-4D97-AF65-F5344CB8AC3E}">
        <p14:creationId xmlns:p14="http://schemas.microsoft.com/office/powerpoint/2010/main" val="23214267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a:extLst>
              <a:ext uri="{FF2B5EF4-FFF2-40B4-BE49-F238E27FC236}">
                <a16:creationId xmlns:a16="http://schemas.microsoft.com/office/drawing/2014/main" id="{61E94CEE-E1FF-CD48-9A2A-FB407AAAB36C}"/>
              </a:ext>
            </a:extLst>
          </p:cNvPr>
          <p:cNvSpPr>
            <a:spLocks noGrp="1"/>
          </p:cNvSpPr>
          <p:nvPr>
            <p:ph type="title"/>
          </p:nvPr>
        </p:nvSpPr>
        <p:spPr/>
        <p:txBody>
          <a:bodyPr/>
          <a:lstStyle/>
          <a:p>
            <a:r>
              <a:rPr lang="en-US" altLang="en-US">
                <a:ea typeface="ＭＳ Ｐゴシック" panose="020B0600070205080204" pitchFamily="34" charset="-128"/>
              </a:rPr>
              <a:t>Why do we care about edges?</a:t>
            </a:r>
          </a:p>
        </p:txBody>
      </p:sp>
      <p:sp>
        <p:nvSpPr>
          <p:cNvPr id="73730" name="Content Placeholder 2">
            <a:extLst>
              <a:ext uri="{FF2B5EF4-FFF2-40B4-BE49-F238E27FC236}">
                <a16:creationId xmlns:a16="http://schemas.microsoft.com/office/drawing/2014/main" id="{729BBC8B-65DD-AD43-A302-556123726816}"/>
              </a:ext>
            </a:extLst>
          </p:cNvPr>
          <p:cNvSpPr>
            <a:spLocks noGrp="1"/>
          </p:cNvSpPr>
          <p:nvPr>
            <p:ph idx="1"/>
          </p:nvPr>
        </p:nvSpPr>
        <p:spPr>
          <a:xfrm>
            <a:off x="457200" y="990600"/>
            <a:ext cx="5105400" cy="5135563"/>
          </a:xfrm>
        </p:spPr>
        <p:txBody>
          <a:bodyPr/>
          <a:lstStyle/>
          <a:p>
            <a:endParaRPr lang="en-US" altLang="en-US">
              <a:ea typeface="ＭＳ Ｐゴシック" panose="020B0600070205080204" pitchFamily="34" charset="-128"/>
            </a:endParaRPr>
          </a:p>
          <a:p>
            <a:r>
              <a:rPr lang="en-US" altLang="en-US">
                <a:ea typeface="ＭＳ Ｐゴシック" panose="020B0600070205080204" pitchFamily="34" charset="-128"/>
              </a:rPr>
              <a:t>Extract information, recognize objects</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r>
              <a:rPr lang="en-US" altLang="en-US">
                <a:ea typeface="ＭＳ Ｐゴシック" panose="020B0600070205080204" pitchFamily="34" charset="-128"/>
              </a:rPr>
              <a:t>Recover geometry and viewpoint</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graphicFrame>
        <p:nvGraphicFramePr>
          <p:cNvPr id="73731" name="Object 4">
            <a:extLst>
              <a:ext uri="{FF2B5EF4-FFF2-40B4-BE49-F238E27FC236}">
                <a16:creationId xmlns:a16="http://schemas.microsoft.com/office/drawing/2014/main" id="{092AC961-303F-924D-9539-946C2966E37D}"/>
              </a:ext>
            </a:extLst>
          </p:cNvPr>
          <p:cNvGraphicFramePr>
            <a:graphicFrameLocks noChangeAspect="1"/>
          </p:cNvGraphicFramePr>
          <p:nvPr/>
        </p:nvGraphicFramePr>
        <p:xfrm>
          <a:off x="5715000" y="1143000"/>
          <a:ext cx="2481263" cy="2667000"/>
        </p:xfrm>
        <a:graphic>
          <a:graphicData uri="http://schemas.openxmlformats.org/presentationml/2006/ole">
            <mc:AlternateContent xmlns:mc="http://schemas.openxmlformats.org/markup-compatibility/2006">
              <mc:Choice xmlns:v="urn:schemas-microsoft-com:vml" Requires="v">
                <p:oleObj spid="_x0000_s85003" name="Bitmap Image" r:id="rId3" imgW="1441450" imgH="1549400" progId="PBrush">
                  <p:embed/>
                </p:oleObj>
              </mc:Choice>
              <mc:Fallback>
                <p:oleObj name="Bitmap Image" r:id="rId3" imgW="1441450" imgH="1549400" progId="PBrush">
                  <p:embed/>
                  <p:pic>
                    <p:nvPicPr>
                      <p:cNvPr id="73731" name="Object 4">
                        <a:extLst>
                          <a:ext uri="{FF2B5EF4-FFF2-40B4-BE49-F238E27FC236}">
                            <a16:creationId xmlns:a16="http://schemas.microsoft.com/office/drawing/2014/main" id="{092AC961-303F-924D-9539-946C2966E3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143000"/>
                        <a:ext cx="2481263"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pSp>
        <p:nvGrpSpPr>
          <p:cNvPr id="73732" name="Group 36">
            <a:extLst>
              <a:ext uri="{FF2B5EF4-FFF2-40B4-BE49-F238E27FC236}">
                <a16:creationId xmlns:a16="http://schemas.microsoft.com/office/drawing/2014/main" id="{110FEAE8-BA0F-9247-B18A-DB6AB945A023}"/>
              </a:ext>
            </a:extLst>
          </p:cNvPr>
          <p:cNvGrpSpPr>
            <a:grpSpLocks/>
          </p:cNvGrpSpPr>
          <p:nvPr/>
        </p:nvGrpSpPr>
        <p:grpSpPr bwMode="auto">
          <a:xfrm>
            <a:off x="4800600" y="4495800"/>
            <a:ext cx="4116388" cy="1862138"/>
            <a:chOff x="-28575" y="1676401"/>
            <a:chExt cx="9296400" cy="4754564"/>
          </a:xfrm>
        </p:grpSpPr>
        <p:graphicFrame>
          <p:nvGraphicFramePr>
            <p:cNvPr id="73733" name="Object 5">
              <a:extLst>
                <a:ext uri="{FF2B5EF4-FFF2-40B4-BE49-F238E27FC236}">
                  <a16:creationId xmlns:a16="http://schemas.microsoft.com/office/drawing/2014/main" id="{7ABF06D1-071E-7746-9620-D1BB597198D7}"/>
                </a:ext>
              </a:extLst>
            </p:cNvPr>
            <p:cNvGraphicFramePr>
              <a:graphicFrameLocks noChangeAspect="1"/>
            </p:cNvGraphicFramePr>
            <p:nvPr/>
          </p:nvGraphicFramePr>
          <p:xfrm>
            <a:off x="1743074" y="2590800"/>
            <a:ext cx="4962526" cy="3721100"/>
          </p:xfrm>
          <a:graphic>
            <a:graphicData uri="http://schemas.openxmlformats.org/presentationml/2006/ole">
              <mc:AlternateContent xmlns:mc="http://schemas.openxmlformats.org/markup-compatibility/2006">
                <mc:Choice xmlns:v="urn:schemas-microsoft-com:vml" Requires="v">
                  <p:oleObj spid="_x0000_s85004" name="Photo Editor Photo" r:id="rId5" imgW="6502400" imgH="4876800" progId="">
                    <p:embed/>
                  </p:oleObj>
                </mc:Choice>
                <mc:Fallback>
                  <p:oleObj name="Photo Editor Photo" r:id="rId5" imgW="6502400" imgH="4876800" progId="">
                    <p:embed/>
                    <p:pic>
                      <p:nvPicPr>
                        <p:cNvPr id="73733" name="Object 5">
                          <a:extLst>
                            <a:ext uri="{FF2B5EF4-FFF2-40B4-BE49-F238E27FC236}">
                              <a16:creationId xmlns:a16="http://schemas.microsoft.com/office/drawing/2014/main" id="{7ABF06D1-071E-7746-9620-D1BB597198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3074" y="2590800"/>
                          <a:ext cx="4962526" cy="372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3734" name="Line 3">
              <a:extLst>
                <a:ext uri="{FF2B5EF4-FFF2-40B4-BE49-F238E27FC236}">
                  <a16:creationId xmlns:a16="http://schemas.microsoft.com/office/drawing/2014/main" id="{99926BA8-C8A3-E049-A120-26471B391988}"/>
                </a:ext>
              </a:extLst>
            </p:cNvPr>
            <p:cNvSpPr>
              <a:spLocks noChangeShapeType="1"/>
            </p:cNvSpPr>
            <p:nvPr/>
          </p:nvSpPr>
          <p:spPr bwMode="auto">
            <a:xfrm flipH="1">
              <a:off x="76200" y="3200400"/>
              <a:ext cx="5029200" cy="129540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3735" name="Line 4">
              <a:extLst>
                <a:ext uri="{FF2B5EF4-FFF2-40B4-BE49-F238E27FC236}">
                  <a16:creationId xmlns:a16="http://schemas.microsoft.com/office/drawing/2014/main" id="{5C00D631-D31C-6440-9C4A-67E497233F1A}"/>
                </a:ext>
              </a:extLst>
            </p:cNvPr>
            <p:cNvSpPr>
              <a:spLocks noChangeShapeType="1"/>
            </p:cNvSpPr>
            <p:nvPr/>
          </p:nvSpPr>
          <p:spPr bwMode="auto">
            <a:xfrm flipH="1" flipV="1">
              <a:off x="76200" y="4495800"/>
              <a:ext cx="3962400" cy="99060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3736" name="Line 5">
              <a:extLst>
                <a:ext uri="{FF2B5EF4-FFF2-40B4-BE49-F238E27FC236}">
                  <a16:creationId xmlns:a16="http://schemas.microsoft.com/office/drawing/2014/main" id="{C58812EE-9ED9-5D4E-A034-B3CE2B79DD89}"/>
                </a:ext>
              </a:extLst>
            </p:cNvPr>
            <p:cNvSpPr>
              <a:spLocks noChangeShapeType="1"/>
            </p:cNvSpPr>
            <p:nvPr/>
          </p:nvSpPr>
          <p:spPr bwMode="auto">
            <a:xfrm flipH="1">
              <a:off x="76200" y="4114800"/>
              <a:ext cx="4038600" cy="38100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3737" name="Line 6">
              <a:extLst>
                <a:ext uri="{FF2B5EF4-FFF2-40B4-BE49-F238E27FC236}">
                  <a16:creationId xmlns:a16="http://schemas.microsoft.com/office/drawing/2014/main" id="{F78E913E-2C25-7849-8527-D2522E304CAC}"/>
                </a:ext>
              </a:extLst>
            </p:cNvPr>
            <p:cNvSpPr>
              <a:spLocks noChangeShapeType="1"/>
            </p:cNvSpPr>
            <p:nvPr/>
          </p:nvSpPr>
          <p:spPr bwMode="auto">
            <a:xfrm>
              <a:off x="76200" y="4495800"/>
              <a:ext cx="4419600" cy="30480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3738" name="Line 7">
              <a:extLst>
                <a:ext uri="{FF2B5EF4-FFF2-40B4-BE49-F238E27FC236}">
                  <a16:creationId xmlns:a16="http://schemas.microsoft.com/office/drawing/2014/main" id="{16FA29DB-33D9-DA46-9F8E-11DC514B8958}"/>
                </a:ext>
              </a:extLst>
            </p:cNvPr>
            <p:cNvSpPr>
              <a:spLocks noChangeShapeType="1"/>
            </p:cNvSpPr>
            <p:nvPr/>
          </p:nvSpPr>
          <p:spPr bwMode="auto">
            <a:xfrm flipV="1">
              <a:off x="76200" y="4267200"/>
              <a:ext cx="4419600" cy="22860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3739" name="Line 8">
              <a:extLst>
                <a:ext uri="{FF2B5EF4-FFF2-40B4-BE49-F238E27FC236}">
                  <a16:creationId xmlns:a16="http://schemas.microsoft.com/office/drawing/2014/main" id="{F5283BC0-E753-184C-90A4-E125128CFFF2}"/>
                </a:ext>
              </a:extLst>
            </p:cNvPr>
            <p:cNvSpPr>
              <a:spLocks noChangeShapeType="1"/>
            </p:cNvSpPr>
            <p:nvPr/>
          </p:nvSpPr>
          <p:spPr bwMode="auto">
            <a:xfrm flipV="1">
              <a:off x="4800600" y="4648200"/>
              <a:ext cx="4267200" cy="685800"/>
            </a:xfrm>
            <a:prstGeom prst="line">
              <a:avLst/>
            </a:prstGeom>
            <a:noFill/>
            <a:ln w="28575">
              <a:solidFill>
                <a:srgbClr val="CC99FF"/>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3740" name="Line 9">
              <a:extLst>
                <a:ext uri="{FF2B5EF4-FFF2-40B4-BE49-F238E27FC236}">
                  <a16:creationId xmlns:a16="http://schemas.microsoft.com/office/drawing/2014/main" id="{1155453E-5564-C340-A971-2E4414F48A9C}"/>
                </a:ext>
              </a:extLst>
            </p:cNvPr>
            <p:cNvSpPr>
              <a:spLocks noChangeShapeType="1"/>
            </p:cNvSpPr>
            <p:nvPr/>
          </p:nvSpPr>
          <p:spPr bwMode="auto">
            <a:xfrm>
              <a:off x="4800600" y="3581400"/>
              <a:ext cx="4267200" cy="685800"/>
            </a:xfrm>
            <a:prstGeom prst="line">
              <a:avLst/>
            </a:prstGeom>
            <a:noFill/>
            <a:ln w="28575">
              <a:solidFill>
                <a:srgbClr val="CC99FF"/>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3741" name="Line 10">
              <a:extLst>
                <a:ext uri="{FF2B5EF4-FFF2-40B4-BE49-F238E27FC236}">
                  <a16:creationId xmlns:a16="http://schemas.microsoft.com/office/drawing/2014/main" id="{22DFE3E2-F155-3F45-BF9C-FAAB2567167C}"/>
                </a:ext>
              </a:extLst>
            </p:cNvPr>
            <p:cNvSpPr>
              <a:spLocks noChangeShapeType="1"/>
            </p:cNvSpPr>
            <p:nvPr/>
          </p:nvSpPr>
          <p:spPr bwMode="auto">
            <a:xfrm>
              <a:off x="4800600" y="4343400"/>
              <a:ext cx="4267200" cy="76200"/>
            </a:xfrm>
            <a:prstGeom prst="line">
              <a:avLst/>
            </a:prstGeom>
            <a:noFill/>
            <a:ln w="28575">
              <a:solidFill>
                <a:srgbClr val="CC99FF"/>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3742" name="Line 11">
              <a:extLst>
                <a:ext uri="{FF2B5EF4-FFF2-40B4-BE49-F238E27FC236}">
                  <a16:creationId xmlns:a16="http://schemas.microsoft.com/office/drawing/2014/main" id="{33432950-B1FE-4044-87D7-E851C58C1A21}"/>
                </a:ext>
              </a:extLst>
            </p:cNvPr>
            <p:cNvSpPr>
              <a:spLocks noChangeShapeType="1"/>
            </p:cNvSpPr>
            <p:nvPr/>
          </p:nvSpPr>
          <p:spPr bwMode="auto">
            <a:xfrm flipV="1">
              <a:off x="4800600" y="4572000"/>
              <a:ext cx="4267200" cy="533400"/>
            </a:xfrm>
            <a:prstGeom prst="line">
              <a:avLst/>
            </a:prstGeom>
            <a:noFill/>
            <a:ln w="28575">
              <a:solidFill>
                <a:srgbClr val="CC99FF"/>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3743" name="Line 12">
              <a:extLst>
                <a:ext uri="{FF2B5EF4-FFF2-40B4-BE49-F238E27FC236}">
                  <a16:creationId xmlns:a16="http://schemas.microsoft.com/office/drawing/2014/main" id="{9A98D5EC-5833-1849-915A-E89EC0A5C1DE}"/>
                </a:ext>
              </a:extLst>
            </p:cNvPr>
            <p:cNvSpPr>
              <a:spLocks noChangeShapeType="1"/>
            </p:cNvSpPr>
            <p:nvPr/>
          </p:nvSpPr>
          <p:spPr bwMode="auto">
            <a:xfrm>
              <a:off x="4800600" y="4038600"/>
              <a:ext cx="4267200" cy="304800"/>
            </a:xfrm>
            <a:prstGeom prst="line">
              <a:avLst/>
            </a:prstGeom>
            <a:noFill/>
            <a:ln w="28575">
              <a:solidFill>
                <a:srgbClr val="CC99FF"/>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73744" name="Group 16">
              <a:extLst>
                <a:ext uri="{FF2B5EF4-FFF2-40B4-BE49-F238E27FC236}">
                  <a16:creationId xmlns:a16="http://schemas.microsoft.com/office/drawing/2014/main" id="{BEEDFD43-8D97-4A42-B737-5ACC8B1AD669}"/>
                </a:ext>
              </a:extLst>
            </p:cNvPr>
            <p:cNvGrpSpPr>
              <a:grpSpLocks/>
            </p:cNvGrpSpPr>
            <p:nvPr/>
          </p:nvGrpSpPr>
          <p:grpSpPr bwMode="auto">
            <a:xfrm>
              <a:off x="7058029" y="4953002"/>
              <a:ext cx="1857376" cy="1477963"/>
              <a:chOff x="4446" y="3120"/>
              <a:chExt cx="1170" cy="931"/>
            </a:xfrm>
          </p:grpSpPr>
          <p:sp>
            <p:nvSpPr>
              <p:cNvPr id="73763" name="Text Box 14">
                <a:extLst>
                  <a:ext uri="{FF2B5EF4-FFF2-40B4-BE49-F238E27FC236}">
                    <a16:creationId xmlns:a16="http://schemas.microsoft.com/office/drawing/2014/main" id="{220FB634-4E8B-DE47-8675-F3FC4802336E}"/>
                  </a:ext>
                </a:extLst>
              </p:cNvPr>
              <p:cNvSpPr txBox="1">
                <a:spLocks noChangeArrowheads="1"/>
              </p:cNvSpPr>
              <p:nvPr/>
            </p:nvSpPr>
            <p:spPr bwMode="auto">
              <a:xfrm>
                <a:off x="4446" y="3408"/>
                <a:ext cx="1161"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00" b="1">
                    <a:solidFill>
                      <a:srgbClr val="FF6600"/>
                    </a:solidFill>
                    <a:latin typeface="Tahoma" panose="020B0604030504040204" pitchFamily="34" charset="0"/>
                  </a:rPr>
                  <a:t>Vanishing</a:t>
                </a:r>
              </a:p>
              <a:p>
                <a:pPr algn="ctr" eaLnBrk="1" hangingPunct="1"/>
                <a:r>
                  <a:rPr lang="en-US" altLang="en-US" sz="1000" b="1">
                    <a:solidFill>
                      <a:srgbClr val="FF6600"/>
                    </a:solidFill>
                    <a:latin typeface="Tahoma" panose="020B0604030504040204" pitchFamily="34" charset="0"/>
                  </a:rPr>
                  <a:t> point</a:t>
                </a:r>
              </a:p>
            </p:txBody>
          </p:sp>
          <p:sp>
            <p:nvSpPr>
              <p:cNvPr id="73764" name="Line 15">
                <a:extLst>
                  <a:ext uri="{FF2B5EF4-FFF2-40B4-BE49-F238E27FC236}">
                    <a16:creationId xmlns:a16="http://schemas.microsoft.com/office/drawing/2014/main" id="{8F4E8B00-67E8-AF4B-87E3-4092AA295865}"/>
                  </a:ext>
                </a:extLst>
              </p:cNvPr>
              <p:cNvSpPr>
                <a:spLocks noChangeShapeType="1"/>
              </p:cNvSpPr>
              <p:nvPr/>
            </p:nvSpPr>
            <p:spPr bwMode="auto">
              <a:xfrm flipV="1">
                <a:off x="4848" y="3120"/>
                <a:ext cx="768" cy="2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73745" name="Line 16">
              <a:extLst>
                <a:ext uri="{FF2B5EF4-FFF2-40B4-BE49-F238E27FC236}">
                  <a16:creationId xmlns:a16="http://schemas.microsoft.com/office/drawing/2014/main" id="{E9F6BBE3-D3E6-7444-8AE3-8181E192AFFC}"/>
                </a:ext>
              </a:extLst>
            </p:cNvPr>
            <p:cNvSpPr>
              <a:spLocks noChangeShapeType="1"/>
            </p:cNvSpPr>
            <p:nvPr/>
          </p:nvSpPr>
          <p:spPr bwMode="auto">
            <a:xfrm>
              <a:off x="0" y="4495800"/>
              <a:ext cx="9144000" cy="0"/>
            </a:xfrm>
            <a:prstGeom prst="line">
              <a:avLst/>
            </a:prstGeom>
            <a:noFill/>
            <a:ln w="57150">
              <a:solidFill>
                <a:srgbClr val="00FFFF"/>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73746" name="Group 17">
              <a:extLst>
                <a:ext uri="{FF2B5EF4-FFF2-40B4-BE49-F238E27FC236}">
                  <a16:creationId xmlns:a16="http://schemas.microsoft.com/office/drawing/2014/main" id="{0B345609-6611-F64D-8092-2D238618D4F1}"/>
                </a:ext>
              </a:extLst>
            </p:cNvPr>
            <p:cNvGrpSpPr>
              <a:grpSpLocks/>
            </p:cNvGrpSpPr>
            <p:nvPr/>
          </p:nvGrpSpPr>
          <p:grpSpPr bwMode="auto">
            <a:xfrm>
              <a:off x="0" y="2743201"/>
              <a:ext cx="1828800" cy="1600201"/>
              <a:chOff x="0" y="1728"/>
              <a:chExt cx="1152" cy="1008"/>
            </a:xfrm>
          </p:grpSpPr>
          <p:sp>
            <p:nvSpPr>
              <p:cNvPr id="73761" name="Text Box 18">
                <a:extLst>
                  <a:ext uri="{FF2B5EF4-FFF2-40B4-BE49-F238E27FC236}">
                    <a16:creationId xmlns:a16="http://schemas.microsoft.com/office/drawing/2014/main" id="{450171E1-89BD-CD4D-A8BF-245C84E005EE}"/>
                  </a:ext>
                </a:extLst>
              </p:cNvPr>
              <p:cNvSpPr txBox="1">
                <a:spLocks noChangeArrowheads="1"/>
              </p:cNvSpPr>
              <p:nvPr/>
            </p:nvSpPr>
            <p:spPr bwMode="auto">
              <a:xfrm>
                <a:off x="0" y="1728"/>
                <a:ext cx="1152"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00" b="1">
                    <a:solidFill>
                      <a:schemeClr val="hlink"/>
                    </a:solidFill>
                    <a:latin typeface="Tahoma" panose="020B0604030504040204" pitchFamily="34" charset="0"/>
                  </a:rPr>
                  <a:t>Vanishing</a:t>
                </a:r>
              </a:p>
              <a:p>
                <a:pPr algn="ctr" eaLnBrk="1" hangingPunct="1"/>
                <a:r>
                  <a:rPr lang="en-US" altLang="en-US" sz="1000" b="1">
                    <a:solidFill>
                      <a:srgbClr val="333399"/>
                    </a:solidFill>
                    <a:latin typeface="Tahoma" panose="020B0604030504040204" pitchFamily="34" charset="0"/>
                  </a:rPr>
                  <a:t> </a:t>
                </a:r>
                <a:r>
                  <a:rPr lang="en-US" altLang="en-US" sz="1000" b="1">
                    <a:solidFill>
                      <a:schemeClr val="hlink"/>
                    </a:solidFill>
                    <a:latin typeface="Tahoma" panose="020B0604030504040204" pitchFamily="34" charset="0"/>
                  </a:rPr>
                  <a:t>line</a:t>
                </a:r>
              </a:p>
            </p:txBody>
          </p:sp>
          <p:sp>
            <p:nvSpPr>
              <p:cNvPr id="73762" name="Line 19">
                <a:extLst>
                  <a:ext uri="{FF2B5EF4-FFF2-40B4-BE49-F238E27FC236}">
                    <a16:creationId xmlns:a16="http://schemas.microsoft.com/office/drawing/2014/main" id="{811FC19D-28C1-F546-92BD-042650D0B316}"/>
                  </a:ext>
                </a:extLst>
              </p:cNvPr>
              <p:cNvSpPr>
                <a:spLocks noChangeShapeType="1"/>
              </p:cNvSpPr>
              <p:nvPr/>
            </p:nvSpPr>
            <p:spPr bwMode="auto">
              <a:xfrm>
                <a:off x="528" y="2208"/>
                <a:ext cx="192" cy="528"/>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73747" name="Group 20">
              <a:extLst>
                <a:ext uri="{FF2B5EF4-FFF2-40B4-BE49-F238E27FC236}">
                  <a16:creationId xmlns:a16="http://schemas.microsoft.com/office/drawing/2014/main" id="{08F23070-D988-4943-B4D4-C378D69794B6}"/>
                </a:ext>
              </a:extLst>
            </p:cNvPr>
            <p:cNvGrpSpPr>
              <a:grpSpLocks/>
            </p:cNvGrpSpPr>
            <p:nvPr/>
          </p:nvGrpSpPr>
          <p:grpSpPr bwMode="auto">
            <a:xfrm>
              <a:off x="-28575" y="4451373"/>
              <a:ext cx="1843097" cy="1843097"/>
              <a:chOff x="-18" y="2804"/>
              <a:chExt cx="1161" cy="1161"/>
            </a:xfrm>
          </p:grpSpPr>
          <p:sp>
            <p:nvSpPr>
              <p:cNvPr id="73758" name="Oval 21">
                <a:extLst>
                  <a:ext uri="{FF2B5EF4-FFF2-40B4-BE49-F238E27FC236}">
                    <a16:creationId xmlns:a16="http://schemas.microsoft.com/office/drawing/2014/main" id="{FE09D269-39B8-2445-8C3A-9E8BB396A8FD}"/>
                  </a:ext>
                </a:extLst>
              </p:cNvPr>
              <p:cNvSpPr>
                <a:spLocks noChangeAspect="1" noChangeArrowheads="1"/>
              </p:cNvSpPr>
              <p:nvPr/>
            </p:nvSpPr>
            <p:spPr bwMode="auto">
              <a:xfrm>
                <a:off x="28" y="2804"/>
                <a:ext cx="63" cy="63"/>
              </a:xfrm>
              <a:prstGeom prst="ellipse">
                <a:avLst/>
              </a:prstGeom>
              <a:solidFill>
                <a:srgbClr val="FF0000"/>
              </a:solidFill>
              <a:ln w="9525">
                <a:solidFill>
                  <a:srgbClr val="99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000"/>
              </a:p>
            </p:txBody>
          </p:sp>
          <p:sp>
            <p:nvSpPr>
              <p:cNvPr id="73759" name="Text Box 22">
                <a:extLst>
                  <a:ext uri="{FF2B5EF4-FFF2-40B4-BE49-F238E27FC236}">
                    <a16:creationId xmlns:a16="http://schemas.microsoft.com/office/drawing/2014/main" id="{B037E007-EC4B-3C4E-B7F7-A1C83153FC71}"/>
                  </a:ext>
                </a:extLst>
              </p:cNvPr>
              <p:cNvSpPr txBox="1">
                <a:spLocks noChangeArrowheads="1"/>
              </p:cNvSpPr>
              <p:nvPr/>
            </p:nvSpPr>
            <p:spPr bwMode="auto">
              <a:xfrm>
                <a:off x="-18" y="3322"/>
                <a:ext cx="1161"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00" b="1">
                    <a:solidFill>
                      <a:srgbClr val="FF6600"/>
                    </a:solidFill>
                    <a:latin typeface="Tahoma" panose="020B0604030504040204" pitchFamily="34" charset="0"/>
                  </a:rPr>
                  <a:t>Vanishing</a:t>
                </a:r>
              </a:p>
              <a:p>
                <a:pPr algn="ctr" eaLnBrk="1" hangingPunct="1"/>
                <a:r>
                  <a:rPr lang="en-US" altLang="en-US" sz="1000" b="1">
                    <a:solidFill>
                      <a:srgbClr val="FF6600"/>
                    </a:solidFill>
                    <a:latin typeface="Tahoma" panose="020B0604030504040204" pitchFamily="34" charset="0"/>
                  </a:rPr>
                  <a:t> point</a:t>
                </a:r>
              </a:p>
            </p:txBody>
          </p:sp>
          <p:sp>
            <p:nvSpPr>
              <p:cNvPr id="73760" name="Line 23">
                <a:extLst>
                  <a:ext uri="{FF2B5EF4-FFF2-40B4-BE49-F238E27FC236}">
                    <a16:creationId xmlns:a16="http://schemas.microsoft.com/office/drawing/2014/main" id="{69A08182-B1B7-1149-B45E-CDCD25C39506}"/>
                  </a:ext>
                </a:extLst>
              </p:cNvPr>
              <p:cNvSpPr>
                <a:spLocks noChangeShapeType="1"/>
              </p:cNvSpPr>
              <p:nvPr/>
            </p:nvSpPr>
            <p:spPr bwMode="auto">
              <a:xfrm flipH="1" flipV="1">
                <a:off x="96" y="2928"/>
                <a:ext cx="24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73748" name="Line 24">
              <a:extLst>
                <a:ext uri="{FF2B5EF4-FFF2-40B4-BE49-F238E27FC236}">
                  <a16:creationId xmlns:a16="http://schemas.microsoft.com/office/drawing/2014/main" id="{C7221188-9903-5B46-B25B-87F23C8AD8EF}"/>
                </a:ext>
              </a:extLst>
            </p:cNvPr>
            <p:cNvSpPr>
              <a:spLocks noChangeShapeType="1"/>
            </p:cNvSpPr>
            <p:nvPr/>
          </p:nvSpPr>
          <p:spPr bwMode="auto">
            <a:xfrm flipV="1">
              <a:off x="2438400" y="1981200"/>
              <a:ext cx="0" cy="31242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3749" name="Line 25">
              <a:extLst>
                <a:ext uri="{FF2B5EF4-FFF2-40B4-BE49-F238E27FC236}">
                  <a16:creationId xmlns:a16="http://schemas.microsoft.com/office/drawing/2014/main" id="{D3064E1B-C677-CB43-A68B-B9B7309DE80B}"/>
                </a:ext>
              </a:extLst>
            </p:cNvPr>
            <p:cNvSpPr>
              <a:spLocks noChangeShapeType="1"/>
            </p:cNvSpPr>
            <p:nvPr/>
          </p:nvSpPr>
          <p:spPr bwMode="auto">
            <a:xfrm flipV="1">
              <a:off x="2805113" y="1981200"/>
              <a:ext cx="0" cy="32004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3750" name="Line 26">
              <a:extLst>
                <a:ext uri="{FF2B5EF4-FFF2-40B4-BE49-F238E27FC236}">
                  <a16:creationId xmlns:a16="http://schemas.microsoft.com/office/drawing/2014/main" id="{40FF9EFC-A207-DB42-B2B9-00F457E99CAC}"/>
                </a:ext>
              </a:extLst>
            </p:cNvPr>
            <p:cNvSpPr>
              <a:spLocks noChangeShapeType="1"/>
            </p:cNvSpPr>
            <p:nvPr/>
          </p:nvSpPr>
          <p:spPr bwMode="auto">
            <a:xfrm flipV="1">
              <a:off x="3325813" y="1981200"/>
              <a:ext cx="0" cy="33528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3751" name="Line 27">
              <a:extLst>
                <a:ext uri="{FF2B5EF4-FFF2-40B4-BE49-F238E27FC236}">
                  <a16:creationId xmlns:a16="http://schemas.microsoft.com/office/drawing/2014/main" id="{D55D8780-6C42-A54B-9A41-9406E6A87C96}"/>
                </a:ext>
              </a:extLst>
            </p:cNvPr>
            <p:cNvSpPr>
              <a:spLocks noChangeShapeType="1"/>
            </p:cNvSpPr>
            <p:nvPr/>
          </p:nvSpPr>
          <p:spPr bwMode="auto">
            <a:xfrm flipV="1">
              <a:off x="4114800" y="1981200"/>
              <a:ext cx="0" cy="35052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3752" name="Line 28">
              <a:extLst>
                <a:ext uri="{FF2B5EF4-FFF2-40B4-BE49-F238E27FC236}">
                  <a16:creationId xmlns:a16="http://schemas.microsoft.com/office/drawing/2014/main" id="{E0D4FE60-1CC6-754D-B43D-81A65B12915C}"/>
                </a:ext>
              </a:extLst>
            </p:cNvPr>
            <p:cNvSpPr>
              <a:spLocks noChangeShapeType="1"/>
            </p:cNvSpPr>
            <p:nvPr/>
          </p:nvSpPr>
          <p:spPr bwMode="auto">
            <a:xfrm flipV="1">
              <a:off x="4724400" y="1981200"/>
              <a:ext cx="0" cy="34290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3753" name="Line 29">
              <a:extLst>
                <a:ext uri="{FF2B5EF4-FFF2-40B4-BE49-F238E27FC236}">
                  <a16:creationId xmlns:a16="http://schemas.microsoft.com/office/drawing/2014/main" id="{06961E06-9B57-F04C-869A-1B4ACCDE2928}"/>
                </a:ext>
              </a:extLst>
            </p:cNvPr>
            <p:cNvSpPr>
              <a:spLocks noChangeShapeType="1"/>
            </p:cNvSpPr>
            <p:nvPr/>
          </p:nvSpPr>
          <p:spPr bwMode="auto">
            <a:xfrm flipV="1">
              <a:off x="5943600" y="1981200"/>
              <a:ext cx="0" cy="32766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3754" name="Line 30">
              <a:extLst>
                <a:ext uri="{FF2B5EF4-FFF2-40B4-BE49-F238E27FC236}">
                  <a16:creationId xmlns:a16="http://schemas.microsoft.com/office/drawing/2014/main" id="{F5145D8A-3FC4-BF49-95BF-7EBA41B76B69}"/>
                </a:ext>
              </a:extLst>
            </p:cNvPr>
            <p:cNvSpPr>
              <a:spLocks noChangeShapeType="1"/>
            </p:cNvSpPr>
            <p:nvPr/>
          </p:nvSpPr>
          <p:spPr bwMode="auto">
            <a:xfrm flipV="1">
              <a:off x="5181600" y="1981200"/>
              <a:ext cx="0" cy="20574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73755" name="Group 31">
              <a:extLst>
                <a:ext uri="{FF2B5EF4-FFF2-40B4-BE49-F238E27FC236}">
                  <a16:creationId xmlns:a16="http://schemas.microsoft.com/office/drawing/2014/main" id="{5D1226B3-0F5C-C14D-9202-2DD739AFC416}"/>
                </a:ext>
              </a:extLst>
            </p:cNvPr>
            <p:cNvGrpSpPr>
              <a:grpSpLocks/>
            </p:cNvGrpSpPr>
            <p:nvPr/>
          </p:nvGrpSpPr>
          <p:grpSpPr bwMode="auto">
            <a:xfrm>
              <a:off x="6172200" y="1676401"/>
              <a:ext cx="3095625" cy="1414463"/>
              <a:chOff x="4011" y="1248"/>
              <a:chExt cx="1950" cy="891"/>
            </a:xfrm>
          </p:grpSpPr>
          <p:sp>
            <p:nvSpPr>
              <p:cNvPr id="73756" name="Text Box 32">
                <a:extLst>
                  <a:ext uri="{FF2B5EF4-FFF2-40B4-BE49-F238E27FC236}">
                    <a16:creationId xmlns:a16="http://schemas.microsoft.com/office/drawing/2014/main" id="{765CAB69-2E3E-7248-A912-A34A77DD9B59}"/>
                  </a:ext>
                </a:extLst>
              </p:cNvPr>
              <p:cNvSpPr txBox="1">
                <a:spLocks noChangeArrowheads="1"/>
              </p:cNvSpPr>
              <p:nvPr/>
            </p:nvSpPr>
            <p:spPr bwMode="auto">
              <a:xfrm>
                <a:off x="4011" y="1248"/>
                <a:ext cx="1950" cy="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00" b="1">
                    <a:solidFill>
                      <a:srgbClr val="FF6600"/>
                    </a:solidFill>
                    <a:latin typeface="Tahoma" panose="020B0604030504040204" pitchFamily="34" charset="0"/>
                  </a:rPr>
                  <a:t> Vertical vanishing</a:t>
                </a:r>
              </a:p>
              <a:p>
                <a:pPr algn="ctr" eaLnBrk="1" hangingPunct="1"/>
                <a:r>
                  <a:rPr lang="en-US" altLang="en-US" sz="1000" b="1">
                    <a:solidFill>
                      <a:srgbClr val="FF6600"/>
                    </a:solidFill>
                    <a:latin typeface="Tahoma" panose="020B0604030504040204" pitchFamily="34" charset="0"/>
                  </a:rPr>
                  <a:t> point</a:t>
                </a:r>
              </a:p>
              <a:p>
                <a:pPr algn="ctr" eaLnBrk="1" hangingPunct="1"/>
                <a:r>
                  <a:rPr lang="en-US" altLang="en-US" sz="1000" b="1">
                    <a:solidFill>
                      <a:srgbClr val="FF6600"/>
                    </a:solidFill>
                    <a:latin typeface="Tahoma" panose="020B0604030504040204" pitchFamily="34" charset="0"/>
                  </a:rPr>
                  <a:t>(at infinity)</a:t>
                </a:r>
              </a:p>
            </p:txBody>
          </p:sp>
          <p:sp>
            <p:nvSpPr>
              <p:cNvPr id="73757" name="Line 33">
                <a:extLst>
                  <a:ext uri="{FF2B5EF4-FFF2-40B4-BE49-F238E27FC236}">
                    <a16:creationId xmlns:a16="http://schemas.microsoft.com/office/drawing/2014/main" id="{213321A0-34F4-1C4C-A53F-67E44578EB02}"/>
                  </a:ext>
                </a:extLst>
              </p:cNvPr>
              <p:cNvSpPr>
                <a:spLocks noChangeShapeType="1"/>
              </p:cNvSpPr>
              <p:nvPr/>
            </p:nvSpPr>
            <p:spPr bwMode="auto">
              <a:xfrm flipH="1" flipV="1">
                <a:off x="4080" y="1248"/>
                <a:ext cx="0" cy="2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spTree>
    <p:extLst>
      <p:ext uri="{BB962C8B-B14F-4D97-AF65-F5344CB8AC3E}">
        <p14:creationId xmlns:p14="http://schemas.microsoft.com/office/powerpoint/2010/main" val="18593307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71E7C7DF-4A97-004D-B157-167758E88A4A}"/>
              </a:ext>
            </a:extLst>
          </p:cNvPr>
          <p:cNvSpPr>
            <a:spLocks noGrp="1" noChangeArrowheads="1"/>
          </p:cNvSpPr>
          <p:nvPr>
            <p:ph type="title"/>
          </p:nvPr>
        </p:nvSpPr>
        <p:spPr/>
        <p:txBody>
          <a:bodyPr/>
          <a:lstStyle/>
          <a:p>
            <a:r>
              <a:rPr lang="en-US" altLang="en-US">
                <a:ea typeface="ＭＳ Ｐゴシック" panose="020B0600070205080204" pitchFamily="34" charset="-128"/>
              </a:rPr>
              <a:t>Origin of Edges</a:t>
            </a:r>
          </a:p>
        </p:txBody>
      </p:sp>
      <p:sp>
        <p:nvSpPr>
          <p:cNvPr id="74754" name="Rectangle 3">
            <a:extLst>
              <a:ext uri="{FF2B5EF4-FFF2-40B4-BE49-F238E27FC236}">
                <a16:creationId xmlns:a16="http://schemas.microsoft.com/office/drawing/2014/main" id="{DF34FFA6-AF19-5244-9AE8-E3C8CB65FC3B}"/>
              </a:ext>
            </a:extLst>
          </p:cNvPr>
          <p:cNvSpPr>
            <a:spLocks noGrp="1" noChangeArrowheads="1"/>
          </p:cNvSpPr>
          <p:nvPr>
            <p:ph type="body" idx="1"/>
          </p:nvPr>
        </p:nvSpPr>
        <p:spPr>
          <a:xfrm>
            <a:off x="685800" y="4800600"/>
            <a:ext cx="7772400" cy="1371600"/>
          </a:xfrm>
        </p:spPr>
        <p:txBody>
          <a:bodyPr/>
          <a:lstStyle/>
          <a:p>
            <a:r>
              <a:rPr lang="en-US" altLang="en-US">
                <a:ea typeface="ＭＳ Ｐゴシック" panose="020B0600070205080204" pitchFamily="34" charset="-128"/>
              </a:rPr>
              <a:t>Edges are caused by a variety of factors</a:t>
            </a:r>
          </a:p>
        </p:txBody>
      </p:sp>
      <p:sp>
        <p:nvSpPr>
          <p:cNvPr id="74755" name="Rectangle 4">
            <a:extLst>
              <a:ext uri="{FF2B5EF4-FFF2-40B4-BE49-F238E27FC236}">
                <a16:creationId xmlns:a16="http://schemas.microsoft.com/office/drawing/2014/main" id="{771AE2D7-B268-A94E-93E3-3DDCE99AFBB4}"/>
              </a:ext>
            </a:extLst>
          </p:cNvPr>
          <p:cNvSpPr>
            <a:spLocks noChangeArrowheads="1"/>
          </p:cNvSpPr>
          <p:nvPr/>
        </p:nvSpPr>
        <p:spPr bwMode="auto">
          <a:xfrm>
            <a:off x="1588" y="92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graphicFrame>
        <p:nvGraphicFramePr>
          <p:cNvPr id="74756" name="Object 5">
            <a:extLst>
              <a:ext uri="{FF2B5EF4-FFF2-40B4-BE49-F238E27FC236}">
                <a16:creationId xmlns:a16="http://schemas.microsoft.com/office/drawing/2014/main" id="{4053DE5D-71CF-E244-BEB0-F7D960AAF0EA}"/>
              </a:ext>
            </a:extLst>
          </p:cNvPr>
          <p:cNvGraphicFramePr>
            <a:graphicFrameLocks noChangeAspect="1"/>
          </p:cNvGraphicFramePr>
          <p:nvPr/>
        </p:nvGraphicFramePr>
        <p:xfrm>
          <a:off x="2667000" y="1447800"/>
          <a:ext cx="2990850" cy="2857500"/>
        </p:xfrm>
        <a:graphic>
          <a:graphicData uri="http://schemas.openxmlformats.org/presentationml/2006/ole">
            <mc:AlternateContent xmlns:mc="http://schemas.openxmlformats.org/markup-compatibility/2006">
              <mc:Choice xmlns:v="urn:schemas-microsoft-com:vml" Requires="v">
                <p:oleObj spid="_x0000_s87046" name="Photo Editor Photo" r:id="rId4" imgW="1993900" imgH="1905000" progId="">
                  <p:embed/>
                </p:oleObj>
              </mc:Choice>
              <mc:Fallback>
                <p:oleObj name="Photo Editor Photo" r:id="rId4" imgW="1993900" imgH="1905000" progId="">
                  <p:embed/>
                  <p:pic>
                    <p:nvPicPr>
                      <p:cNvPr id="74756" name="Object 5">
                        <a:extLst>
                          <a:ext uri="{FF2B5EF4-FFF2-40B4-BE49-F238E27FC236}">
                            <a16:creationId xmlns:a16="http://schemas.microsoft.com/office/drawing/2014/main" id="{4053DE5D-71CF-E244-BEB0-F7D960AAF0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447800"/>
                        <a:ext cx="299085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4757" name="Text Box 6">
            <a:extLst>
              <a:ext uri="{FF2B5EF4-FFF2-40B4-BE49-F238E27FC236}">
                <a16:creationId xmlns:a16="http://schemas.microsoft.com/office/drawing/2014/main" id="{519F3D67-BF1E-0C4A-B9DF-37B5C0AD8282}"/>
              </a:ext>
            </a:extLst>
          </p:cNvPr>
          <p:cNvSpPr txBox="1">
            <a:spLocks noChangeArrowheads="1"/>
          </p:cNvSpPr>
          <p:nvPr/>
        </p:nvSpPr>
        <p:spPr bwMode="auto">
          <a:xfrm>
            <a:off x="5638800" y="2330450"/>
            <a:ext cx="1865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depth discontinuity</a:t>
            </a:r>
          </a:p>
        </p:txBody>
      </p:sp>
      <p:sp>
        <p:nvSpPr>
          <p:cNvPr id="74758" name="Text Box 7">
            <a:extLst>
              <a:ext uri="{FF2B5EF4-FFF2-40B4-BE49-F238E27FC236}">
                <a16:creationId xmlns:a16="http://schemas.microsoft.com/office/drawing/2014/main" id="{78E3D14C-B9C4-0746-A984-7031EA8F2CBF}"/>
              </a:ext>
            </a:extLst>
          </p:cNvPr>
          <p:cNvSpPr txBox="1">
            <a:spLocks noChangeArrowheads="1"/>
          </p:cNvSpPr>
          <p:nvPr/>
        </p:nvSpPr>
        <p:spPr bwMode="auto">
          <a:xfrm>
            <a:off x="5638800" y="2971800"/>
            <a:ext cx="2520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surface color discontinuity</a:t>
            </a:r>
          </a:p>
        </p:txBody>
      </p:sp>
      <p:sp>
        <p:nvSpPr>
          <p:cNvPr id="74759" name="Text Box 8">
            <a:extLst>
              <a:ext uri="{FF2B5EF4-FFF2-40B4-BE49-F238E27FC236}">
                <a16:creationId xmlns:a16="http://schemas.microsoft.com/office/drawing/2014/main" id="{ECAE0FBC-B345-B843-BE95-12F63170BDCB}"/>
              </a:ext>
            </a:extLst>
          </p:cNvPr>
          <p:cNvSpPr txBox="1">
            <a:spLocks noChangeArrowheads="1"/>
          </p:cNvSpPr>
          <p:nvPr/>
        </p:nvSpPr>
        <p:spPr bwMode="auto">
          <a:xfrm>
            <a:off x="5638800" y="3625850"/>
            <a:ext cx="2370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illumination discontinuity</a:t>
            </a:r>
          </a:p>
        </p:txBody>
      </p:sp>
      <p:sp>
        <p:nvSpPr>
          <p:cNvPr id="74760" name="Text Box 9">
            <a:extLst>
              <a:ext uri="{FF2B5EF4-FFF2-40B4-BE49-F238E27FC236}">
                <a16:creationId xmlns:a16="http://schemas.microsoft.com/office/drawing/2014/main" id="{00BFB1D3-5CB7-434F-89C9-D2CB6ABA1192}"/>
              </a:ext>
            </a:extLst>
          </p:cNvPr>
          <p:cNvSpPr txBox="1">
            <a:spLocks noChangeArrowheads="1"/>
          </p:cNvSpPr>
          <p:nvPr/>
        </p:nvSpPr>
        <p:spPr bwMode="auto">
          <a:xfrm>
            <a:off x="5638800" y="1676400"/>
            <a:ext cx="2701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surface normal discontinuity</a:t>
            </a:r>
          </a:p>
        </p:txBody>
      </p:sp>
      <p:sp>
        <p:nvSpPr>
          <p:cNvPr id="74761" name="Text Box 12">
            <a:extLst>
              <a:ext uri="{FF2B5EF4-FFF2-40B4-BE49-F238E27FC236}">
                <a16:creationId xmlns:a16="http://schemas.microsoft.com/office/drawing/2014/main" id="{16AE6A81-6194-FD4C-BAA9-056C293439AA}"/>
              </a:ext>
            </a:extLst>
          </p:cNvPr>
          <p:cNvSpPr txBox="1">
            <a:spLocks noChangeArrowheads="1"/>
          </p:cNvSpPr>
          <p:nvPr/>
        </p:nvSpPr>
        <p:spPr bwMode="auto">
          <a:xfrm>
            <a:off x="7239000" y="6477000"/>
            <a:ext cx="18415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Source: Steve Seitz</a:t>
            </a:r>
          </a:p>
        </p:txBody>
      </p:sp>
    </p:spTree>
    <p:extLst>
      <p:ext uri="{BB962C8B-B14F-4D97-AF65-F5344CB8AC3E}">
        <p14:creationId xmlns:p14="http://schemas.microsoft.com/office/powerpoint/2010/main" val="246911726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48DFA3E6-B9EE-4A4D-A539-1888E1E35146}"/>
              </a:ext>
            </a:extLst>
          </p:cNvPr>
          <p:cNvSpPr>
            <a:spLocks noGrp="1"/>
          </p:cNvSpPr>
          <p:nvPr>
            <p:ph type="title"/>
          </p:nvPr>
        </p:nvSpPr>
        <p:spPr/>
        <p:txBody>
          <a:bodyPr/>
          <a:lstStyle/>
          <a:p>
            <a:r>
              <a:rPr lang="en-US" altLang="en-US">
                <a:ea typeface="ＭＳ Ｐゴシック" panose="020B0600070205080204" pitchFamily="34" charset="-128"/>
              </a:rPr>
              <a:t>Closeup of edges</a:t>
            </a:r>
          </a:p>
        </p:txBody>
      </p:sp>
      <p:sp>
        <p:nvSpPr>
          <p:cNvPr id="76802" name="Content Placeholder 2">
            <a:extLst>
              <a:ext uri="{FF2B5EF4-FFF2-40B4-BE49-F238E27FC236}">
                <a16:creationId xmlns:a16="http://schemas.microsoft.com/office/drawing/2014/main" id="{FF254DAB-787C-A84A-82B3-8358C1DD02C2}"/>
              </a:ext>
            </a:extLst>
          </p:cNvPr>
          <p:cNvSpPr>
            <a:spLocks noGrp="1"/>
          </p:cNvSpPr>
          <p:nvPr>
            <p:ph idx="1"/>
          </p:nvPr>
        </p:nvSpPr>
        <p:spPr/>
        <p:txBody>
          <a:bodyPr/>
          <a:lstStyle/>
          <a:p>
            <a:endParaRPr lang="en-US" altLang="en-US">
              <a:ea typeface="ＭＳ Ｐゴシック" panose="020B0600070205080204" pitchFamily="34" charset="-128"/>
            </a:endParaRPr>
          </a:p>
        </p:txBody>
      </p:sp>
      <p:pic>
        <p:nvPicPr>
          <p:cNvPr id="76803" name="Picture 2" descr="C:\Documents and Settings\Derek Hoiem\My Documents\My Pictures\monte carlo\monaco03.jpg">
            <a:extLst>
              <a:ext uri="{FF2B5EF4-FFF2-40B4-BE49-F238E27FC236}">
                <a16:creationId xmlns:a16="http://schemas.microsoft.com/office/drawing/2014/main" id="{CF92166E-0297-1E4B-87DF-0F51765CA0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411638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a:extLst>
              <a:ext uri="{FF2B5EF4-FFF2-40B4-BE49-F238E27FC236}">
                <a16:creationId xmlns:a16="http://schemas.microsoft.com/office/drawing/2014/main" id="{66B8EDB7-DA19-8049-B7D9-D0E74E020F0A}"/>
              </a:ext>
            </a:extLst>
          </p:cNvPr>
          <p:cNvSpPr txBox="1">
            <a:spLocks noChangeArrowheads="1"/>
          </p:cNvSpPr>
          <p:nvPr/>
        </p:nvSpPr>
        <p:spPr bwMode="auto">
          <a:xfrm>
            <a:off x="7315200" y="6477000"/>
            <a:ext cx="1765300" cy="274638"/>
          </a:xfrm>
          <a:prstGeom prst="rect">
            <a:avLst/>
          </a:prstGeom>
          <a:solidFill>
            <a:schemeClr val="bg1"/>
          </a:solidFill>
          <a:ln w="9525">
            <a:noFill/>
            <a:miter lim="800000"/>
            <a:headEnd/>
            <a:tailEnd/>
          </a:ln>
        </p:spPr>
        <p:txBody>
          <a:bodyPr>
            <a:spAutoFit/>
          </a:bodyPr>
          <a:lstStyle/>
          <a:p>
            <a:pPr>
              <a:defRPr/>
            </a:pPr>
            <a:r>
              <a:rPr lang="en-US" sz="1200" dirty="0">
                <a:solidFill>
                  <a:schemeClr val="bg1">
                    <a:lumMod val="65000"/>
                  </a:schemeClr>
                </a:solidFill>
                <a:latin typeface="Arial" charset="0"/>
                <a:ea typeface="+mn-ea"/>
                <a:cs typeface="Arial" charset="0"/>
              </a:rPr>
              <a:t>Source: D. </a:t>
            </a:r>
            <a:r>
              <a:rPr lang="en-US" sz="1200" dirty="0" err="1">
                <a:solidFill>
                  <a:schemeClr val="bg1">
                    <a:lumMod val="65000"/>
                  </a:schemeClr>
                </a:solidFill>
                <a:latin typeface="Arial" charset="0"/>
                <a:ea typeface="+mn-ea"/>
                <a:cs typeface="Arial" charset="0"/>
              </a:rPr>
              <a:t>Hoiem</a:t>
            </a:r>
            <a:endParaRPr lang="en-US" sz="1200" dirty="0">
              <a:solidFill>
                <a:schemeClr val="bg1">
                  <a:lumMod val="65000"/>
                </a:schemeClr>
              </a:solidFill>
              <a:latin typeface="Arial" charset="0"/>
              <a:ea typeface="+mn-ea"/>
              <a:cs typeface="Arial" charset="0"/>
            </a:endParaRPr>
          </a:p>
        </p:txBody>
      </p:sp>
    </p:spTree>
    <p:extLst>
      <p:ext uri="{BB962C8B-B14F-4D97-AF65-F5344CB8AC3E}">
        <p14:creationId xmlns:p14="http://schemas.microsoft.com/office/powerpoint/2010/main" val="3178726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normAutofit/>
          </a:bodyPr>
          <a:lstStyle/>
          <a:p>
            <a:pPr marL="514350" indent="-514350">
              <a:buAutoNum type="arabicPeriod"/>
            </a:pPr>
            <a:endParaRPr lang="en-US" dirty="0"/>
          </a:p>
          <a:p>
            <a:pPr marL="514350" indent="-514350">
              <a:buFont typeface="Arial"/>
              <a:buAutoNum type="arabicPeriod"/>
            </a:pPr>
            <a:r>
              <a:rPr lang="en-US" dirty="0"/>
              <a:t>Why don’t we do the equalization directly on the histograms?  What will happen to the image  if it has a perfectly flat histograms?</a:t>
            </a:r>
          </a:p>
          <a:p>
            <a:pPr marL="514350" indent="-514350">
              <a:buAutoNum type="arabicPeriod"/>
            </a:pPr>
            <a:r>
              <a:rPr lang="en-US" dirty="0"/>
              <a:t>What is CDF? Why are there steps (</a:t>
            </a:r>
            <a:r>
              <a:rPr lang="en-US" dirty="0" err="1"/>
              <a:t>zig-zags</a:t>
            </a:r>
            <a:r>
              <a:rPr lang="en-US" dirty="0"/>
              <a:t>) on the CDF?</a:t>
            </a:r>
          </a:p>
          <a:p>
            <a:pPr marL="514350" indent="-514350">
              <a:buAutoNum type="arabicPeriod"/>
            </a:pPr>
            <a:r>
              <a:rPr lang="en-US" dirty="0"/>
              <a:t>How to make sure the “shape” of the PDF is preserved in the transformation?</a:t>
            </a:r>
          </a:p>
          <a:p>
            <a:pPr marL="514350" indent="-514350">
              <a:buAutoNum type="arabicPeriod"/>
            </a:pPr>
            <a:endParaRPr lang="en-US" dirty="0"/>
          </a:p>
          <a:p>
            <a:pPr marL="514350" indent="-514350">
              <a:buAutoNum type="arabicPeriod"/>
            </a:pPr>
            <a:endParaRPr lang="en-US" dirty="0"/>
          </a:p>
          <a:p>
            <a:pPr marL="0" indent="0">
              <a:buNone/>
            </a:pPr>
            <a:endParaRPr lang="en-US" dirty="0"/>
          </a:p>
        </p:txBody>
      </p:sp>
    </p:spTree>
    <p:extLst>
      <p:ext uri="{BB962C8B-B14F-4D97-AF65-F5344CB8AC3E}">
        <p14:creationId xmlns:p14="http://schemas.microsoft.com/office/powerpoint/2010/main" val="37960346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0CB2575-CCED-DD4C-B037-46D88FDDAD6E}"/>
              </a:ext>
            </a:extLst>
          </p:cNvPr>
          <p:cNvSpPr>
            <a:spLocks noGrp="1"/>
          </p:cNvSpPr>
          <p:nvPr>
            <p:ph type="title"/>
          </p:nvPr>
        </p:nvSpPr>
        <p:spPr/>
        <p:txBody>
          <a:bodyPr/>
          <a:lstStyle/>
          <a:p>
            <a:r>
              <a:rPr lang="en-US" altLang="en-US">
                <a:ea typeface="ＭＳ Ｐゴシック" panose="020B0600070205080204" pitchFamily="34" charset="-128"/>
              </a:rPr>
              <a:t>Closeup of edges</a:t>
            </a:r>
          </a:p>
        </p:txBody>
      </p:sp>
      <p:sp>
        <p:nvSpPr>
          <p:cNvPr id="77826" name="Content Placeholder 2">
            <a:extLst>
              <a:ext uri="{FF2B5EF4-FFF2-40B4-BE49-F238E27FC236}">
                <a16:creationId xmlns:a16="http://schemas.microsoft.com/office/drawing/2014/main" id="{C5BF1C82-042A-F34F-88CA-7A1ED13F496F}"/>
              </a:ext>
            </a:extLst>
          </p:cNvPr>
          <p:cNvSpPr>
            <a:spLocks noGrp="1"/>
          </p:cNvSpPr>
          <p:nvPr>
            <p:ph idx="1"/>
          </p:nvPr>
        </p:nvSpPr>
        <p:spPr/>
        <p:txBody>
          <a:bodyPr/>
          <a:lstStyle/>
          <a:p>
            <a:endParaRPr lang="en-US" altLang="en-US">
              <a:ea typeface="ＭＳ Ｐゴシック" panose="020B0600070205080204" pitchFamily="34" charset="-128"/>
            </a:endParaRPr>
          </a:p>
        </p:txBody>
      </p:sp>
      <p:pic>
        <p:nvPicPr>
          <p:cNvPr id="77827" name="Picture 2" descr="C:\Documents and Settings\Derek Hoiem\My Documents\My Pictures\monte carlo\monaco03.jpg">
            <a:extLst>
              <a:ext uri="{FF2B5EF4-FFF2-40B4-BE49-F238E27FC236}">
                <a16:creationId xmlns:a16="http://schemas.microsoft.com/office/drawing/2014/main" id="{76D71054-668F-9648-B0E1-6B62DA8EB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411638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2" descr="C:\Documents and Settings\Derek Hoiem\My Documents\My Pictures\monte carlo\monaco03.jpg">
            <a:extLst>
              <a:ext uri="{FF2B5EF4-FFF2-40B4-BE49-F238E27FC236}">
                <a16:creationId xmlns:a16="http://schemas.microsoft.com/office/drawing/2014/main" id="{8BCEED0F-2B6C-D14C-97E0-14802784E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254" t="59148" r="79703" b="36111"/>
          <a:stretch>
            <a:fillRect/>
          </a:stretch>
        </p:blipFill>
        <p:spPr bwMode="auto">
          <a:xfrm>
            <a:off x="5943600" y="2819400"/>
            <a:ext cx="1550988" cy="12192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7E07AFD-B4AD-A04E-9218-23C45EAE2B67}"/>
              </a:ext>
            </a:extLst>
          </p:cNvPr>
          <p:cNvSpPr/>
          <p:nvPr/>
        </p:nvSpPr>
        <p:spPr>
          <a:xfrm>
            <a:off x="762000" y="4495800"/>
            <a:ext cx="381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 name="Straight Arrow Connector 7">
            <a:extLst>
              <a:ext uri="{FF2B5EF4-FFF2-40B4-BE49-F238E27FC236}">
                <a16:creationId xmlns:a16="http://schemas.microsoft.com/office/drawing/2014/main" id="{5B08CBE6-1516-8243-9503-28874C8B2B0E}"/>
              </a:ext>
            </a:extLst>
          </p:cNvPr>
          <p:cNvCxnSpPr/>
          <p:nvPr/>
        </p:nvCxnSpPr>
        <p:spPr>
          <a:xfrm rot="5400000" flipH="1" flipV="1">
            <a:off x="5448300" y="4229100"/>
            <a:ext cx="1066800" cy="533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4E19206-D40A-5B4A-80CB-E80D5FE07B87}"/>
              </a:ext>
            </a:extLst>
          </p:cNvPr>
          <p:cNvCxnSpPr/>
          <p:nvPr/>
        </p:nvCxnSpPr>
        <p:spPr>
          <a:xfrm rot="5400000" flipH="1" flipV="1">
            <a:off x="5829300" y="4229100"/>
            <a:ext cx="1066800" cy="5334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479A56C-A0B8-1040-97E9-1B8B78A6E8AB}"/>
              </a:ext>
            </a:extLst>
          </p:cNvPr>
          <p:cNvCxnSpPr/>
          <p:nvPr/>
        </p:nvCxnSpPr>
        <p:spPr>
          <a:xfrm rot="5400000" flipH="1" flipV="1">
            <a:off x="6057900" y="4229100"/>
            <a:ext cx="1066800" cy="533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473A1E-50C9-AC4A-A3C5-E2320A00299B}"/>
              </a:ext>
            </a:extLst>
          </p:cNvPr>
          <p:cNvCxnSpPr/>
          <p:nvPr/>
        </p:nvCxnSpPr>
        <p:spPr>
          <a:xfrm rot="5400000" flipH="1" flipV="1">
            <a:off x="38100" y="5143500"/>
            <a:ext cx="1066800" cy="533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 Box 8">
            <a:extLst>
              <a:ext uri="{FF2B5EF4-FFF2-40B4-BE49-F238E27FC236}">
                <a16:creationId xmlns:a16="http://schemas.microsoft.com/office/drawing/2014/main" id="{93E1098C-1E0B-3A4D-9F9E-8B60FCC91429}"/>
              </a:ext>
            </a:extLst>
          </p:cNvPr>
          <p:cNvSpPr txBox="1">
            <a:spLocks noChangeArrowheads="1"/>
          </p:cNvSpPr>
          <p:nvPr/>
        </p:nvSpPr>
        <p:spPr bwMode="auto">
          <a:xfrm>
            <a:off x="7315200" y="6477000"/>
            <a:ext cx="1765300" cy="274638"/>
          </a:xfrm>
          <a:prstGeom prst="rect">
            <a:avLst/>
          </a:prstGeom>
          <a:solidFill>
            <a:schemeClr val="bg1"/>
          </a:solidFill>
          <a:ln w="9525">
            <a:noFill/>
            <a:miter lim="800000"/>
            <a:headEnd/>
            <a:tailEnd/>
          </a:ln>
        </p:spPr>
        <p:txBody>
          <a:bodyPr>
            <a:spAutoFit/>
          </a:bodyPr>
          <a:lstStyle/>
          <a:p>
            <a:pPr>
              <a:defRPr/>
            </a:pPr>
            <a:r>
              <a:rPr lang="en-US" sz="1200" dirty="0">
                <a:solidFill>
                  <a:schemeClr val="bg1">
                    <a:lumMod val="65000"/>
                  </a:schemeClr>
                </a:solidFill>
                <a:latin typeface="Arial" charset="0"/>
                <a:ea typeface="+mn-ea"/>
                <a:cs typeface="Arial" charset="0"/>
              </a:rPr>
              <a:t>Source: D. </a:t>
            </a:r>
            <a:r>
              <a:rPr lang="en-US" sz="1200" dirty="0" err="1">
                <a:solidFill>
                  <a:schemeClr val="bg1">
                    <a:lumMod val="65000"/>
                  </a:schemeClr>
                </a:solidFill>
                <a:latin typeface="Arial" charset="0"/>
                <a:ea typeface="+mn-ea"/>
                <a:cs typeface="Arial" charset="0"/>
              </a:rPr>
              <a:t>Hoiem</a:t>
            </a:r>
            <a:endParaRPr lang="en-US" sz="1200" dirty="0">
              <a:solidFill>
                <a:schemeClr val="bg1">
                  <a:lumMod val="65000"/>
                </a:schemeClr>
              </a:solidFill>
              <a:latin typeface="Arial" charset="0"/>
              <a:ea typeface="+mn-ea"/>
              <a:cs typeface="Arial" charset="0"/>
            </a:endParaRPr>
          </a:p>
        </p:txBody>
      </p:sp>
    </p:spTree>
    <p:extLst>
      <p:ext uri="{BB962C8B-B14F-4D97-AF65-F5344CB8AC3E}">
        <p14:creationId xmlns:p14="http://schemas.microsoft.com/office/powerpoint/2010/main" val="6566484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a:extLst>
              <a:ext uri="{FF2B5EF4-FFF2-40B4-BE49-F238E27FC236}">
                <a16:creationId xmlns:a16="http://schemas.microsoft.com/office/drawing/2014/main" id="{F1EE69A1-F3DF-2947-9642-13F8029FC543}"/>
              </a:ext>
            </a:extLst>
          </p:cNvPr>
          <p:cNvSpPr>
            <a:spLocks noGrp="1"/>
          </p:cNvSpPr>
          <p:nvPr>
            <p:ph type="title"/>
          </p:nvPr>
        </p:nvSpPr>
        <p:spPr/>
        <p:txBody>
          <a:bodyPr/>
          <a:lstStyle/>
          <a:p>
            <a:r>
              <a:rPr lang="en-US" altLang="en-US">
                <a:ea typeface="ＭＳ Ｐゴシック" panose="020B0600070205080204" pitchFamily="34" charset="-128"/>
              </a:rPr>
              <a:t>Closeup of edges</a:t>
            </a:r>
          </a:p>
        </p:txBody>
      </p:sp>
      <p:sp>
        <p:nvSpPr>
          <p:cNvPr id="78850" name="Content Placeholder 2">
            <a:extLst>
              <a:ext uri="{FF2B5EF4-FFF2-40B4-BE49-F238E27FC236}">
                <a16:creationId xmlns:a16="http://schemas.microsoft.com/office/drawing/2014/main" id="{4E08FE14-0255-D34C-A219-D06A78F22379}"/>
              </a:ext>
            </a:extLst>
          </p:cNvPr>
          <p:cNvSpPr>
            <a:spLocks noGrp="1"/>
          </p:cNvSpPr>
          <p:nvPr>
            <p:ph idx="1"/>
          </p:nvPr>
        </p:nvSpPr>
        <p:spPr/>
        <p:txBody>
          <a:bodyPr/>
          <a:lstStyle/>
          <a:p>
            <a:endParaRPr lang="en-US" altLang="en-US">
              <a:ea typeface="ＭＳ Ｐゴシック" panose="020B0600070205080204" pitchFamily="34" charset="-128"/>
            </a:endParaRPr>
          </a:p>
        </p:txBody>
      </p:sp>
      <p:pic>
        <p:nvPicPr>
          <p:cNvPr id="78851" name="Picture 2" descr="C:\Documents and Settings\Derek Hoiem\My Documents\My Pictures\monte carlo\monaco03.jpg">
            <a:extLst>
              <a:ext uri="{FF2B5EF4-FFF2-40B4-BE49-F238E27FC236}">
                <a16:creationId xmlns:a16="http://schemas.microsoft.com/office/drawing/2014/main" id="{CB443588-5E86-5340-821F-7C24D1D3AB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411638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A61816D6-D173-2946-B476-D2D1EF3DCEC6}"/>
              </a:ext>
            </a:extLst>
          </p:cNvPr>
          <p:cNvSpPr/>
          <p:nvPr/>
        </p:nvSpPr>
        <p:spPr>
          <a:xfrm>
            <a:off x="3657600" y="4572000"/>
            <a:ext cx="381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 name="Straight Arrow Connector 7">
            <a:extLst>
              <a:ext uri="{FF2B5EF4-FFF2-40B4-BE49-F238E27FC236}">
                <a16:creationId xmlns:a16="http://schemas.microsoft.com/office/drawing/2014/main" id="{5EB3C565-B35E-4047-965E-8D446119A7CF}"/>
              </a:ext>
            </a:extLst>
          </p:cNvPr>
          <p:cNvCxnSpPr/>
          <p:nvPr/>
        </p:nvCxnSpPr>
        <p:spPr>
          <a:xfrm rot="5400000" flipH="1" flipV="1">
            <a:off x="5753100" y="4610100"/>
            <a:ext cx="1066800" cy="533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78854" name="Picture 2" descr="C:\Documents and Settings\Derek Hoiem\My Documents\My Pictures\monte carlo\monaco03.jpg">
            <a:extLst>
              <a:ext uri="{FF2B5EF4-FFF2-40B4-BE49-F238E27FC236}">
                <a16:creationId xmlns:a16="http://schemas.microsoft.com/office/drawing/2014/main" id="{A6B54FE9-D4B0-684A-BB8F-5D115A8BEF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1447" t="62500" r="7446" b="31944"/>
          <a:stretch>
            <a:fillRect/>
          </a:stretch>
        </p:blipFill>
        <p:spPr bwMode="auto">
          <a:xfrm>
            <a:off x="5638800" y="2895600"/>
            <a:ext cx="2057400" cy="1371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B77BA388-6678-594E-B40E-D76DE4A9F0B7}"/>
              </a:ext>
            </a:extLst>
          </p:cNvPr>
          <p:cNvCxnSpPr/>
          <p:nvPr/>
        </p:nvCxnSpPr>
        <p:spPr>
          <a:xfrm rot="5400000" flipH="1" flipV="1">
            <a:off x="3086100" y="5143500"/>
            <a:ext cx="1066800" cy="533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 Box 8">
            <a:extLst>
              <a:ext uri="{FF2B5EF4-FFF2-40B4-BE49-F238E27FC236}">
                <a16:creationId xmlns:a16="http://schemas.microsoft.com/office/drawing/2014/main" id="{E74BDA0C-9635-6740-BD77-88CA5D970A35}"/>
              </a:ext>
            </a:extLst>
          </p:cNvPr>
          <p:cNvSpPr txBox="1">
            <a:spLocks noChangeArrowheads="1"/>
          </p:cNvSpPr>
          <p:nvPr/>
        </p:nvSpPr>
        <p:spPr bwMode="auto">
          <a:xfrm>
            <a:off x="7315200" y="6477000"/>
            <a:ext cx="1765300" cy="274638"/>
          </a:xfrm>
          <a:prstGeom prst="rect">
            <a:avLst/>
          </a:prstGeom>
          <a:solidFill>
            <a:schemeClr val="bg1"/>
          </a:solidFill>
          <a:ln w="9525">
            <a:noFill/>
            <a:miter lim="800000"/>
            <a:headEnd/>
            <a:tailEnd/>
          </a:ln>
        </p:spPr>
        <p:txBody>
          <a:bodyPr>
            <a:spAutoFit/>
          </a:bodyPr>
          <a:lstStyle/>
          <a:p>
            <a:pPr>
              <a:defRPr/>
            </a:pPr>
            <a:r>
              <a:rPr lang="en-US" sz="1200" dirty="0">
                <a:solidFill>
                  <a:schemeClr val="bg1">
                    <a:lumMod val="65000"/>
                  </a:schemeClr>
                </a:solidFill>
                <a:latin typeface="Arial" charset="0"/>
                <a:ea typeface="+mn-ea"/>
                <a:cs typeface="Arial" charset="0"/>
              </a:rPr>
              <a:t>Source: D. </a:t>
            </a:r>
            <a:r>
              <a:rPr lang="en-US" sz="1200" dirty="0" err="1">
                <a:solidFill>
                  <a:schemeClr val="bg1">
                    <a:lumMod val="65000"/>
                  </a:schemeClr>
                </a:solidFill>
                <a:latin typeface="Arial" charset="0"/>
                <a:ea typeface="+mn-ea"/>
                <a:cs typeface="Arial" charset="0"/>
              </a:rPr>
              <a:t>Hoiem</a:t>
            </a:r>
            <a:endParaRPr lang="en-US" sz="1200" dirty="0">
              <a:solidFill>
                <a:schemeClr val="bg1">
                  <a:lumMod val="65000"/>
                </a:schemeClr>
              </a:solidFill>
              <a:latin typeface="Arial" charset="0"/>
              <a:ea typeface="+mn-ea"/>
              <a:cs typeface="Arial" charset="0"/>
            </a:endParaRPr>
          </a:p>
        </p:txBody>
      </p:sp>
    </p:spTree>
    <p:extLst>
      <p:ext uri="{BB962C8B-B14F-4D97-AF65-F5344CB8AC3E}">
        <p14:creationId xmlns:p14="http://schemas.microsoft.com/office/powerpoint/2010/main" val="25526102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a:extLst>
              <a:ext uri="{FF2B5EF4-FFF2-40B4-BE49-F238E27FC236}">
                <a16:creationId xmlns:a16="http://schemas.microsoft.com/office/drawing/2014/main" id="{65E3DF44-D7AB-7F4F-BA68-1260A39FF52B}"/>
              </a:ext>
            </a:extLst>
          </p:cNvPr>
          <p:cNvSpPr>
            <a:spLocks noGrp="1"/>
          </p:cNvSpPr>
          <p:nvPr>
            <p:ph type="title"/>
          </p:nvPr>
        </p:nvSpPr>
        <p:spPr/>
        <p:txBody>
          <a:bodyPr/>
          <a:lstStyle/>
          <a:p>
            <a:r>
              <a:rPr lang="en-US" altLang="en-US">
                <a:ea typeface="ＭＳ Ｐゴシック" panose="020B0600070205080204" pitchFamily="34" charset="-128"/>
              </a:rPr>
              <a:t>Closeup of edges</a:t>
            </a:r>
          </a:p>
        </p:txBody>
      </p:sp>
      <p:sp>
        <p:nvSpPr>
          <p:cNvPr id="79874" name="Content Placeholder 2">
            <a:extLst>
              <a:ext uri="{FF2B5EF4-FFF2-40B4-BE49-F238E27FC236}">
                <a16:creationId xmlns:a16="http://schemas.microsoft.com/office/drawing/2014/main" id="{1729ABD5-334E-CD46-B741-28DABB33F431}"/>
              </a:ext>
            </a:extLst>
          </p:cNvPr>
          <p:cNvSpPr>
            <a:spLocks noGrp="1"/>
          </p:cNvSpPr>
          <p:nvPr>
            <p:ph idx="1"/>
          </p:nvPr>
        </p:nvSpPr>
        <p:spPr/>
        <p:txBody>
          <a:bodyPr/>
          <a:lstStyle/>
          <a:p>
            <a:endParaRPr lang="en-US" altLang="en-US">
              <a:ea typeface="ＭＳ Ｐゴシック" panose="020B0600070205080204" pitchFamily="34" charset="-128"/>
            </a:endParaRPr>
          </a:p>
        </p:txBody>
      </p:sp>
      <p:pic>
        <p:nvPicPr>
          <p:cNvPr id="79875" name="Picture 2" descr="C:\Documents and Settings\Derek Hoiem\My Documents\My Pictures\monte carlo\monaco03.jpg">
            <a:extLst>
              <a:ext uri="{FF2B5EF4-FFF2-40B4-BE49-F238E27FC236}">
                <a16:creationId xmlns:a16="http://schemas.microsoft.com/office/drawing/2014/main" id="{6E1B5A0E-31D2-824F-A03B-8565DBC53B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411638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714F8DC-144E-924C-927E-8B5BFD46F0BD}"/>
              </a:ext>
            </a:extLst>
          </p:cNvPr>
          <p:cNvSpPr/>
          <p:nvPr/>
        </p:nvSpPr>
        <p:spPr>
          <a:xfrm>
            <a:off x="1828800" y="5257800"/>
            <a:ext cx="381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9877" name="Picture 2" descr="C:\Documents and Settings\Derek Hoiem\My Documents\My Pictures\monte carlo\monaco03.jpg">
            <a:extLst>
              <a:ext uri="{FF2B5EF4-FFF2-40B4-BE49-F238E27FC236}">
                <a16:creationId xmlns:a16="http://schemas.microsoft.com/office/drawing/2014/main" id="{A60A9BF5-E1BF-D445-BD0F-ACA1783B8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7022" t="73611" r="53723" b="19444"/>
          <a:stretch>
            <a:fillRect/>
          </a:stretch>
        </p:blipFill>
        <p:spPr bwMode="auto">
          <a:xfrm>
            <a:off x="5638800" y="243840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a:extLst>
              <a:ext uri="{FF2B5EF4-FFF2-40B4-BE49-F238E27FC236}">
                <a16:creationId xmlns:a16="http://schemas.microsoft.com/office/drawing/2014/main" id="{D5EF1928-20D8-3F49-ACBF-9B4ADAA925AA}"/>
              </a:ext>
            </a:extLst>
          </p:cNvPr>
          <p:cNvSpPr txBox="1">
            <a:spLocks noChangeArrowheads="1"/>
          </p:cNvSpPr>
          <p:nvPr/>
        </p:nvSpPr>
        <p:spPr bwMode="auto">
          <a:xfrm>
            <a:off x="7315200" y="6477000"/>
            <a:ext cx="1765300" cy="274638"/>
          </a:xfrm>
          <a:prstGeom prst="rect">
            <a:avLst/>
          </a:prstGeom>
          <a:solidFill>
            <a:schemeClr val="bg1"/>
          </a:solidFill>
          <a:ln w="9525">
            <a:noFill/>
            <a:miter lim="800000"/>
            <a:headEnd/>
            <a:tailEnd/>
          </a:ln>
        </p:spPr>
        <p:txBody>
          <a:bodyPr>
            <a:spAutoFit/>
          </a:bodyPr>
          <a:lstStyle/>
          <a:p>
            <a:pPr>
              <a:defRPr/>
            </a:pPr>
            <a:r>
              <a:rPr lang="en-US" sz="1200" dirty="0">
                <a:solidFill>
                  <a:schemeClr val="bg1">
                    <a:lumMod val="65000"/>
                  </a:schemeClr>
                </a:solidFill>
                <a:latin typeface="Arial" charset="0"/>
                <a:ea typeface="+mn-ea"/>
                <a:cs typeface="Arial" charset="0"/>
              </a:rPr>
              <a:t>Source: D. </a:t>
            </a:r>
            <a:r>
              <a:rPr lang="en-US" sz="1200" dirty="0" err="1">
                <a:solidFill>
                  <a:schemeClr val="bg1">
                    <a:lumMod val="65000"/>
                  </a:schemeClr>
                </a:solidFill>
                <a:latin typeface="Arial" charset="0"/>
                <a:ea typeface="+mn-ea"/>
                <a:cs typeface="Arial" charset="0"/>
              </a:rPr>
              <a:t>Hoiem</a:t>
            </a:r>
            <a:endParaRPr lang="en-US" sz="1200" dirty="0">
              <a:solidFill>
                <a:schemeClr val="bg1">
                  <a:lumMod val="65000"/>
                </a:schemeClr>
              </a:solidFill>
              <a:latin typeface="Arial" charset="0"/>
              <a:ea typeface="+mn-ea"/>
              <a:cs typeface="Arial" charset="0"/>
            </a:endParaRPr>
          </a:p>
        </p:txBody>
      </p:sp>
    </p:spTree>
    <p:extLst>
      <p:ext uri="{BB962C8B-B14F-4D97-AF65-F5344CB8AC3E}">
        <p14:creationId xmlns:p14="http://schemas.microsoft.com/office/powerpoint/2010/main" val="38056270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B7FCC014-F159-8545-BF9E-7C95ACFB629B}"/>
              </a:ext>
            </a:extLst>
          </p:cNvPr>
          <p:cNvSpPr>
            <a:spLocks noGrp="1" noChangeArrowheads="1"/>
          </p:cNvSpPr>
          <p:nvPr>
            <p:ph type="title"/>
          </p:nvPr>
        </p:nvSpPr>
        <p:spPr/>
        <p:txBody>
          <a:bodyPr/>
          <a:lstStyle/>
          <a:p>
            <a:r>
              <a:rPr lang="en-US" altLang="en-US" sz="3000">
                <a:ea typeface="ＭＳ Ｐゴシック" panose="020B0600070205080204" pitchFamily="34" charset="-128"/>
              </a:rPr>
              <a:t>Edge is Where Change Occurs</a:t>
            </a:r>
          </a:p>
        </p:txBody>
      </p:sp>
      <p:sp>
        <p:nvSpPr>
          <p:cNvPr id="80898" name="Rectangle 3">
            <a:extLst>
              <a:ext uri="{FF2B5EF4-FFF2-40B4-BE49-F238E27FC236}">
                <a16:creationId xmlns:a16="http://schemas.microsoft.com/office/drawing/2014/main" id="{173F39EE-490F-5A49-8623-13AAF864BF63}"/>
              </a:ext>
            </a:extLst>
          </p:cNvPr>
          <p:cNvSpPr>
            <a:spLocks noGrp="1" noChangeArrowheads="1"/>
          </p:cNvSpPr>
          <p:nvPr>
            <p:ph type="body" idx="1"/>
          </p:nvPr>
        </p:nvSpPr>
        <p:spPr/>
        <p:txBody>
          <a:bodyPr/>
          <a:lstStyle/>
          <a:p>
            <a:r>
              <a:rPr lang="en-US" altLang="en-US">
                <a:ea typeface="ＭＳ Ｐゴシック" panose="020B0600070205080204" pitchFamily="34" charset="-128"/>
              </a:rPr>
              <a:t>Change is measured by derivative in 1D</a:t>
            </a:r>
          </a:p>
          <a:p>
            <a:r>
              <a:rPr lang="en-US" altLang="en-US">
                <a:ea typeface="ＭＳ Ｐゴシック" panose="020B0600070205080204" pitchFamily="34" charset="-128"/>
              </a:rPr>
              <a:t>Biggest change, derivative has maximum magnitude</a:t>
            </a:r>
          </a:p>
          <a:p>
            <a:r>
              <a:rPr lang="en-US" altLang="en-US">
                <a:ea typeface="ＭＳ Ｐゴシック" panose="020B0600070205080204" pitchFamily="34" charset="-128"/>
              </a:rPr>
              <a:t>Or 2</a:t>
            </a:r>
            <a:r>
              <a:rPr lang="en-US" altLang="en-US" baseline="30000">
                <a:ea typeface="ＭＳ Ｐゴシック" panose="020B0600070205080204" pitchFamily="34" charset="-128"/>
              </a:rPr>
              <a:t>nd</a:t>
            </a:r>
            <a:r>
              <a:rPr lang="en-US" altLang="en-US">
                <a:ea typeface="ＭＳ Ｐゴシック" panose="020B0600070205080204" pitchFamily="34" charset="-128"/>
              </a:rPr>
              <a:t> derivative is zero.</a:t>
            </a:r>
          </a:p>
        </p:txBody>
      </p:sp>
      <p:sp>
        <p:nvSpPr>
          <p:cNvPr id="465924" name="Line 4">
            <a:extLst>
              <a:ext uri="{FF2B5EF4-FFF2-40B4-BE49-F238E27FC236}">
                <a16:creationId xmlns:a16="http://schemas.microsoft.com/office/drawing/2014/main" id="{4916EFD8-57CC-D849-A875-D6F039EF2778}"/>
              </a:ext>
            </a:extLst>
          </p:cNvPr>
          <p:cNvSpPr>
            <a:spLocks noChangeShapeType="1"/>
          </p:cNvSpPr>
          <p:nvPr/>
        </p:nvSpPr>
        <p:spPr bwMode="auto">
          <a:xfrm>
            <a:off x="914400" y="6400800"/>
            <a:ext cx="32004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cs typeface="Arial" charset="0"/>
            </a:endParaRPr>
          </a:p>
        </p:txBody>
      </p:sp>
      <p:sp>
        <p:nvSpPr>
          <p:cNvPr id="465925" name="Line 5">
            <a:extLst>
              <a:ext uri="{FF2B5EF4-FFF2-40B4-BE49-F238E27FC236}">
                <a16:creationId xmlns:a16="http://schemas.microsoft.com/office/drawing/2014/main" id="{56C130F4-0852-2A46-813A-02909F2C49D5}"/>
              </a:ext>
            </a:extLst>
          </p:cNvPr>
          <p:cNvSpPr>
            <a:spLocks noChangeShapeType="1"/>
          </p:cNvSpPr>
          <p:nvPr/>
        </p:nvSpPr>
        <p:spPr bwMode="auto">
          <a:xfrm flipV="1">
            <a:off x="4114800" y="5029200"/>
            <a:ext cx="0" cy="137160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cs typeface="Arial" charset="0"/>
            </a:endParaRPr>
          </a:p>
        </p:txBody>
      </p:sp>
      <p:sp>
        <p:nvSpPr>
          <p:cNvPr id="465926" name="Line 6">
            <a:extLst>
              <a:ext uri="{FF2B5EF4-FFF2-40B4-BE49-F238E27FC236}">
                <a16:creationId xmlns:a16="http://schemas.microsoft.com/office/drawing/2014/main" id="{CAD3026C-796A-B24E-B7B7-FE41B4B37902}"/>
              </a:ext>
            </a:extLst>
          </p:cNvPr>
          <p:cNvSpPr>
            <a:spLocks noChangeShapeType="1"/>
          </p:cNvSpPr>
          <p:nvPr/>
        </p:nvSpPr>
        <p:spPr bwMode="auto">
          <a:xfrm>
            <a:off x="4114800" y="5029200"/>
            <a:ext cx="38862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13674667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6961E0E3-1284-0C4E-B0A1-F075DF55B338}"/>
              </a:ext>
            </a:extLst>
          </p:cNvPr>
          <p:cNvSpPr>
            <a:spLocks noGrp="1" noChangeArrowheads="1"/>
          </p:cNvSpPr>
          <p:nvPr>
            <p:ph type="title"/>
          </p:nvPr>
        </p:nvSpPr>
        <p:spPr/>
        <p:txBody>
          <a:bodyPr/>
          <a:lstStyle/>
          <a:p>
            <a:r>
              <a:rPr lang="en-US" altLang="en-US" sz="3000">
                <a:ea typeface="ＭＳ Ｐゴシック" panose="020B0600070205080204" pitchFamily="34" charset="-128"/>
              </a:rPr>
              <a:t>Edge is Where Change Occurs</a:t>
            </a:r>
          </a:p>
        </p:txBody>
      </p:sp>
      <p:pic>
        <p:nvPicPr>
          <p:cNvPr id="81922" name="Picture 2" descr="Screen Shot 2015-02-26 at 8.49.13 AM.png">
            <a:extLst>
              <a:ext uri="{FF2B5EF4-FFF2-40B4-BE49-F238E27FC236}">
                <a16:creationId xmlns:a16="http://schemas.microsoft.com/office/drawing/2014/main" id="{F84BFBA5-FB42-7249-9ADC-726C412EA0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1828800"/>
            <a:ext cx="8958263"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66444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1A55AFAB-1B13-BB43-9A19-BC47BE59327D}"/>
              </a:ext>
            </a:extLst>
          </p:cNvPr>
          <p:cNvSpPr>
            <a:spLocks noGrp="1" noChangeArrowheads="1"/>
          </p:cNvSpPr>
          <p:nvPr>
            <p:ph type="title"/>
          </p:nvPr>
        </p:nvSpPr>
        <p:spPr/>
        <p:txBody>
          <a:bodyPr/>
          <a:lstStyle/>
          <a:p>
            <a:r>
              <a:rPr lang="en-US" altLang="en-US">
                <a:ea typeface="ＭＳ Ｐゴシック" panose="020B0600070205080204" pitchFamily="34" charset="-128"/>
              </a:rPr>
              <a:t>Characterizing edges</a:t>
            </a:r>
          </a:p>
        </p:txBody>
      </p:sp>
      <p:sp>
        <p:nvSpPr>
          <p:cNvPr id="82946" name="Rectangle 26">
            <a:extLst>
              <a:ext uri="{FF2B5EF4-FFF2-40B4-BE49-F238E27FC236}">
                <a16:creationId xmlns:a16="http://schemas.microsoft.com/office/drawing/2014/main" id="{285B1E35-3CEC-494F-98CA-C51D4617165C}"/>
              </a:ext>
            </a:extLst>
          </p:cNvPr>
          <p:cNvSpPr>
            <a:spLocks noGrp="1" noChangeArrowheads="1"/>
          </p:cNvSpPr>
          <p:nvPr>
            <p:ph type="body" idx="1"/>
          </p:nvPr>
        </p:nvSpPr>
        <p:spPr/>
        <p:txBody>
          <a:bodyPr/>
          <a:lstStyle/>
          <a:p>
            <a:pPr>
              <a:buFontTx/>
              <a:buChar char="•"/>
            </a:pPr>
            <a:r>
              <a:rPr lang="en-US" altLang="en-US">
                <a:ea typeface="ＭＳ Ｐゴシック" panose="020B0600070205080204" pitchFamily="34" charset="-128"/>
              </a:rPr>
              <a:t>An edge is a place of rapid change in the image intensity function</a:t>
            </a:r>
          </a:p>
        </p:txBody>
      </p:sp>
      <p:pic>
        <p:nvPicPr>
          <p:cNvPr id="82947" name="Picture 10" descr="step_edge2">
            <a:extLst>
              <a:ext uri="{FF2B5EF4-FFF2-40B4-BE49-F238E27FC236}">
                <a16:creationId xmlns:a16="http://schemas.microsoft.com/office/drawing/2014/main" id="{C5E52E20-E36C-614E-B289-35510C0AC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95600"/>
            <a:ext cx="2743200" cy="2082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2948" name="Line 21">
            <a:extLst>
              <a:ext uri="{FF2B5EF4-FFF2-40B4-BE49-F238E27FC236}">
                <a16:creationId xmlns:a16="http://schemas.microsoft.com/office/drawing/2014/main" id="{99EF3F2A-665B-D444-9C11-BE07E27FFFE9}"/>
              </a:ext>
            </a:extLst>
          </p:cNvPr>
          <p:cNvSpPr>
            <a:spLocks noChangeShapeType="1"/>
          </p:cNvSpPr>
          <p:nvPr/>
        </p:nvSpPr>
        <p:spPr bwMode="auto">
          <a:xfrm>
            <a:off x="228600" y="3962400"/>
            <a:ext cx="27432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949" name="Text Box 22">
            <a:extLst>
              <a:ext uri="{FF2B5EF4-FFF2-40B4-BE49-F238E27FC236}">
                <a16:creationId xmlns:a16="http://schemas.microsoft.com/office/drawing/2014/main" id="{94815615-31BE-7843-89C6-A89A590E38FD}"/>
              </a:ext>
            </a:extLst>
          </p:cNvPr>
          <p:cNvSpPr txBox="1">
            <a:spLocks noChangeArrowheads="1"/>
          </p:cNvSpPr>
          <p:nvPr/>
        </p:nvSpPr>
        <p:spPr bwMode="auto">
          <a:xfrm>
            <a:off x="1174750" y="2514600"/>
            <a:ext cx="806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800"/>
              <a:t>image</a:t>
            </a:r>
          </a:p>
        </p:txBody>
      </p:sp>
      <p:grpSp>
        <p:nvGrpSpPr>
          <p:cNvPr id="2" name="Group 31">
            <a:extLst>
              <a:ext uri="{FF2B5EF4-FFF2-40B4-BE49-F238E27FC236}">
                <a16:creationId xmlns:a16="http://schemas.microsoft.com/office/drawing/2014/main" id="{4773C692-474A-DB48-9755-0987691599D8}"/>
              </a:ext>
            </a:extLst>
          </p:cNvPr>
          <p:cNvGrpSpPr>
            <a:grpSpLocks/>
          </p:cNvGrpSpPr>
          <p:nvPr/>
        </p:nvGrpSpPr>
        <p:grpSpPr bwMode="auto">
          <a:xfrm>
            <a:off x="3124200" y="2254250"/>
            <a:ext cx="2851150" cy="2725738"/>
            <a:chOff x="1968" y="1420"/>
            <a:chExt cx="1796" cy="1717"/>
          </a:xfrm>
        </p:grpSpPr>
        <p:sp>
          <p:nvSpPr>
            <p:cNvPr id="82961" name="Rectangle 11">
              <a:extLst>
                <a:ext uri="{FF2B5EF4-FFF2-40B4-BE49-F238E27FC236}">
                  <a16:creationId xmlns:a16="http://schemas.microsoft.com/office/drawing/2014/main" id="{335284DD-754D-6A47-AF0A-34EE5B7DCBC1}"/>
                </a:ext>
              </a:extLst>
            </p:cNvPr>
            <p:cNvSpPr>
              <a:spLocks noChangeArrowheads="1"/>
            </p:cNvSpPr>
            <p:nvPr/>
          </p:nvSpPr>
          <p:spPr bwMode="auto">
            <a:xfrm>
              <a:off x="2016" y="1824"/>
              <a:ext cx="1727" cy="1313"/>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82962" name="Freeform 12">
              <a:extLst>
                <a:ext uri="{FF2B5EF4-FFF2-40B4-BE49-F238E27FC236}">
                  <a16:creationId xmlns:a16="http://schemas.microsoft.com/office/drawing/2014/main" id="{D3F827A6-B8B9-B44D-8F94-DA70CD63EE91}"/>
                </a:ext>
              </a:extLst>
            </p:cNvPr>
            <p:cNvSpPr>
              <a:spLocks/>
            </p:cNvSpPr>
            <p:nvPr/>
          </p:nvSpPr>
          <p:spPr bwMode="auto">
            <a:xfrm>
              <a:off x="2016" y="2016"/>
              <a:ext cx="912" cy="1015"/>
            </a:xfrm>
            <a:custGeom>
              <a:avLst/>
              <a:gdLst>
                <a:gd name="T0" fmla="*/ 0 w 912"/>
                <a:gd name="T1" fmla="*/ 0 h 1015"/>
                <a:gd name="T2" fmla="*/ 316 w 912"/>
                <a:gd name="T3" fmla="*/ 0 h 1015"/>
                <a:gd name="T4" fmla="*/ 435 w 912"/>
                <a:gd name="T5" fmla="*/ 129 h 1015"/>
                <a:gd name="T6" fmla="*/ 492 w 912"/>
                <a:gd name="T7" fmla="*/ 579 h 1015"/>
                <a:gd name="T8" fmla="*/ 549 w 912"/>
                <a:gd name="T9" fmla="*/ 927 h 1015"/>
                <a:gd name="T10" fmla="*/ 660 w 912"/>
                <a:gd name="T11" fmla="*/ 1008 h 1015"/>
                <a:gd name="T12" fmla="*/ 912 w 912"/>
                <a:gd name="T13" fmla="*/ 1014 h 1015"/>
                <a:gd name="T14" fmla="*/ 0 60000 65536"/>
                <a:gd name="T15" fmla="*/ 0 60000 65536"/>
                <a:gd name="T16" fmla="*/ 0 60000 65536"/>
                <a:gd name="T17" fmla="*/ 0 60000 65536"/>
                <a:gd name="T18" fmla="*/ 0 60000 65536"/>
                <a:gd name="T19" fmla="*/ 0 60000 65536"/>
                <a:gd name="T20" fmla="*/ 0 60000 65536"/>
                <a:gd name="T21" fmla="*/ 0 w 912"/>
                <a:gd name="T22" fmla="*/ 0 h 1015"/>
                <a:gd name="T23" fmla="*/ 912 w 912"/>
                <a:gd name="T24" fmla="*/ 1015 h 10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1015">
                  <a:moveTo>
                    <a:pt x="0" y="0"/>
                  </a:moveTo>
                  <a:cubicBezTo>
                    <a:pt x="0" y="0"/>
                    <a:pt x="252" y="0"/>
                    <a:pt x="316" y="0"/>
                  </a:cubicBezTo>
                  <a:cubicBezTo>
                    <a:pt x="380" y="0"/>
                    <a:pt x="405" y="28"/>
                    <a:pt x="435" y="129"/>
                  </a:cubicBezTo>
                  <a:cubicBezTo>
                    <a:pt x="465" y="230"/>
                    <a:pt x="480" y="444"/>
                    <a:pt x="492" y="579"/>
                  </a:cubicBezTo>
                  <a:cubicBezTo>
                    <a:pt x="504" y="714"/>
                    <a:pt x="521" y="856"/>
                    <a:pt x="549" y="927"/>
                  </a:cubicBezTo>
                  <a:cubicBezTo>
                    <a:pt x="577" y="998"/>
                    <a:pt x="602" y="1001"/>
                    <a:pt x="660" y="1008"/>
                  </a:cubicBezTo>
                  <a:cubicBezTo>
                    <a:pt x="718" y="1015"/>
                    <a:pt x="860" y="1013"/>
                    <a:pt x="912" y="101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963" name="Freeform 15">
              <a:extLst>
                <a:ext uri="{FF2B5EF4-FFF2-40B4-BE49-F238E27FC236}">
                  <a16:creationId xmlns:a16="http://schemas.microsoft.com/office/drawing/2014/main" id="{E9AB377E-2C11-B54D-A39D-A6DEE6C4716E}"/>
                </a:ext>
              </a:extLst>
            </p:cNvPr>
            <p:cNvSpPr>
              <a:spLocks/>
            </p:cNvSpPr>
            <p:nvPr/>
          </p:nvSpPr>
          <p:spPr bwMode="auto">
            <a:xfrm flipH="1">
              <a:off x="2832" y="2016"/>
              <a:ext cx="912" cy="1015"/>
            </a:xfrm>
            <a:custGeom>
              <a:avLst/>
              <a:gdLst>
                <a:gd name="T0" fmla="*/ 0 w 912"/>
                <a:gd name="T1" fmla="*/ 0 h 1015"/>
                <a:gd name="T2" fmla="*/ 316 w 912"/>
                <a:gd name="T3" fmla="*/ 0 h 1015"/>
                <a:gd name="T4" fmla="*/ 435 w 912"/>
                <a:gd name="T5" fmla="*/ 129 h 1015"/>
                <a:gd name="T6" fmla="*/ 492 w 912"/>
                <a:gd name="T7" fmla="*/ 579 h 1015"/>
                <a:gd name="T8" fmla="*/ 549 w 912"/>
                <a:gd name="T9" fmla="*/ 927 h 1015"/>
                <a:gd name="T10" fmla="*/ 660 w 912"/>
                <a:gd name="T11" fmla="*/ 1008 h 1015"/>
                <a:gd name="T12" fmla="*/ 912 w 912"/>
                <a:gd name="T13" fmla="*/ 1014 h 1015"/>
                <a:gd name="T14" fmla="*/ 0 60000 65536"/>
                <a:gd name="T15" fmla="*/ 0 60000 65536"/>
                <a:gd name="T16" fmla="*/ 0 60000 65536"/>
                <a:gd name="T17" fmla="*/ 0 60000 65536"/>
                <a:gd name="T18" fmla="*/ 0 60000 65536"/>
                <a:gd name="T19" fmla="*/ 0 60000 65536"/>
                <a:gd name="T20" fmla="*/ 0 60000 65536"/>
                <a:gd name="T21" fmla="*/ 0 w 912"/>
                <a:gd name="T22" fmla="*/ 0 h 1015"/>
                <a:gd name="T23" fmla="*/ 912 w 912"/>
                <a:gd name="T24" fmla="*/ 1015 h 10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1015">
                  <a:moveTo>
                    <a:pt x="0" y="0"/>
                  </a:moveTo>
                  <a:cubicBezTo>
                    <a:pt x="0" y="0"/>
                    <a:pt x="252" y="0"/>
                    <a:pt x="316" y="0"/>
                  </a:cubicBezTo>
                  <a:cubicBezTo>
                    <a:pt x="380" y="0"/>
                    <a:pt x="405" y="28"/>
                    <a:pt x="435" y="129"/>
                  </a:cubicBezTo>
                  <a:cubicBezTo>
                    <a:pt x="465" y="230"/>
                    <a:pt x="480" y="444"/>
                    <a:pt x="492" y="579"/>
                  </a:cubicBezTo>
                  <a:cubicBezTo>
                    <a:pt x="504" y="714"/>
                    <a:pt x="521" y="856"/>
                    <a:pt x="549" y="927"/>
                  </a:cubicBezTo>
                  <a:cubicBezTo>
                    <a:pt x="577" y="998"/>
                    <a:pt x="602" y="1001"/>
                    <a:pt x="660" y="1008"/>
                  </a:cubicBezTo>
                  <a:cubicBezTo>
                    <a:pt x="718" y="1015"/>
                    <a:pt x="860" y="1013"/>
                    <a:pt x="912" y="101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964" name="Text Box 24">
              <a:extLst>
                <a:ext uri="{FF2B5EF4-FFF2-40B4-BE49-F238E27FC236}">
                  <a16:creationId xmlns:a16="http://schemas.microsoft.com/office/drawing/2014/main" id="{ACE3C95A-7625-6A40-A1A1-463BA54CE2A5}"/>
                </a:ext>
              </a:extLst>
            </p:cNvPr>
            <p:cNvSpPr txBox="1">
              <a:spLocks noChangeArrowheads="1"/>
            </p:cNvSpPr>
            <p:nvPr/>
          </p:nvSpPr>
          <p:spPr bwMode="auto">
            <a:xfrm>
              <a:off x="1968" y="1420"/>
              <a:ext cx="17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800"/>
                <a:t>intensity function</a:t>
              </a:r>
              <a:br>
                <a:rPr lang="en-US" altLang="en-US" sz="1800"/>
              </a:br>
              <a:r>
                <a:rPr lang="en-US" altLang="en-US" sz="1800"/>
                <a:t>(along horizontal scanline)</a:t>
              </a:r>
            </a:p>
          </p:txBody>
        </p:sp>
      </p:grpSp>
      <p:grpSp>
        <p:nvGrpSpPr>
          <p:cNvPr id="3" name="Group 32">
            <a:extLst>
              <a:ext uri="{FF2B5EF4-FFF2-40B4-BE49-F238E27FC236}">
                <a16:creationId xmlns:a16="http://schemas.microsoft.com/office/drawing/2014/main" id="{D5DCD2E4-55E2-4948-B33B-FBE81FB86264}"/>
              </a:ext>
            </a:extLst>
          </p:cNvPr>
          <p:cNvGrpSpPr>
            <a:grpSpLocks/>
          </p:cNvGrpSpPr>
          <p:nvPr/>
        </p:nvGrpSpPr>
        <p:grpSpPr bwMode="auto">
          <a:xfrm>
            <a:off x="6172200" y="2528888"/>
            <a:ext cx="2743200" cy="2451100"/>
            <a:chOff x="3888" y="1593"/>
            <a:chExt cx="1728" cy="1544"/>
          </a:xfrm>
        </p:grpSpPr>
        <p:sp>
          <p:nvSpPr>
            <p:cNvPr id="82956" name="Rectangle 16">
              <a:extLst>
                <a:ext uri="{FF2B5EF4-FFF2-40B4-BE49-F238E27FC236}">
                  <a16:creationId xmlns:a16="http://schemas.microsoft.com/office/drawing/2014/main" id="{B501F6D9-E607-384E-8411-A7E54FC05363}"/>
                </a:ext>
              </a:extLst>
            </p:cNvPr>
            <p:cNvSpPr>
              <a:spLocks noChangeArrowheads="1"/>
            </p:cNvSpPr>
            <p:nvPr/>
          </p:nvSpPr>
          <p:spPr bwMode="auto">
            <a:xfrm>
              <a:off x="3888" y="1824"/>
              <a:ext cx="1727" cy="1313"/>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grpSp>
          <p:nvGrpSpPr>
            <p:cNvPr id="82957" name="Group 19">
              <a:extLst>
                <a:ext uri="{FF2B5EF4-FFF2-40B4-BE49-F238E27FC236}">
                  <a16:creationId xmlns:a16="http://schemas.microsoft.com/office/drawing/2014/main" id="{C2C2F89B-0DA5-E748-A504-675A990240DE}"/>
                </a:ext>
              </a:extLst>
            </p:cNvPr>
            <p:cNvGrpSpPr>
              <a:grpSpLocks/>
            </p:cNvGrpSpPr>
            <p:nvPr/>
          </p:nvGrpSpPr>
          <p:grpSpPr bwMode="auto">
            <a:xfrm>
              <a:off x="3888" y="1854"/>
              <a:ext cx="1728" cy="1248"/>
              <a:chOff x="3888" y="2640"/>
              <a:chExt cx="1728" cy="1248"/>
            </a:xfrm>
          </p:grpSpPr>
          <p:sp>
            <p:nvSpPr>
              <p:cNvPr id="82959" name="Freeform 17">
                <a:extLst>
                  <a:ext uri="{FF2B5EF4-FFF2-40B4-BE49-F238E27FC236}">
                    <a16:creationId xmlns:a16="http://schemas.microsoft.com/office/drawing/2014/main" id="{82976F15-DB53-784A-9224-DD646CB8ADC7}"/>
                  </a:ext>
                </a:extLst>
              </p:cNvPr>
              <p:cNvSpPr>
                <a:spLocks/>
              </p:cNvSpPr>
              <p:nvPr/>
            </p:nvSpPr>
            <p:spPr bwMode="auto">
              <a:xfrm>
                <a:off x="3888" y="3264"/>
                <a:ext cx="909" cy="624"/>
              </a:xfrm>
              <a:custGeom>
                <a:avLst/>
                <a:gdLst>
                  <a:gd name="T0" fmla="*/ 0 w 909"/>
                  <a:gd name="T1" fmla="*/ 0 h 630"/>
                  <a:gd name="T2" fmla="*/ 288 w 909"/>
                  <a:gd name="T3" fmla="*/ 6 h 630"/>
                  <a:gd name="T4" fmla="*/ 354 w 909"/>
                  <a:gd name="T5" fmla="*/ 73 h 630"/>
                  <a:gd name="T6" fmla="*/ 399 w 909"/>
                  <a:gd name="T7" fmla="*/ 385 h 630"/>
                  <a:gd name="T8" fmla="*/ 459 w 909"/>
                  <a:gd name="T9" fmla="*/ 566 h 630"/>
                  <a:gd name="T10" fmla="*/ 528 w 909"/>
                  <a:gd name="T11" fmla="*/ 388 h 630"/>
                  <a:gd name="T12" fmla="*/ 564 w 909"/>
                  <a:gd name="T13" fmla="*/ 85 h 630"/>
                  <a:gd name="T14" fmla="*/ 642 w 909"/>
                  <a:gd name="T15" fmla="*/ 15 h 630"/>
                  <a:gd name="T16" fmla="*/ 909 w 909"/>
                  <a:gd name="T17" fmla="*/ 3 h 6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9"/>
                  <a:gd name="T28" fmla="*/ 0 h 630"/>
                  <a:gd name="T29" fmla="*/ 909 w 909"/>
                  <a:gd name="T30" fmla="*/ 630 h 6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9" h="630">
                    <a:moveTo>
                      <a:pt x="0" y="0"/>
                    </a:moveTo>
                    <a:cubicBezTo>
                      <a:pt x="48" y="1"/>
                      <a:pt x="231" y="0"/>
                      <a:pt x="288" y="6"/>
                    </a:cubicBezTo>
                    <a:cubicBezTo>
                      <a:pt x="345" y="12"/>
                      <a:pt x="351" y="57"/>
                      <a:pt x="354" y="84"/>
                    </a:cubicBezTo>
                    <a:cubicBezTo>
                      <a:pt x="357" y="111"/>
                      <a:pt x="382" y="338"/>
                      <a:pt x="399" y="429"/>
                    </a:cubicBezTo>
                    <a:cubicBezTo>
                      <a:pt x="416" y="520"/>
                      <a:pt x="438" y="630"/>
                      <a:pt x="459" y="630"/>
                    </a:cubicBezTo>
                    <a:cubicBezTo>
                      <a:pt x="483" y="630"/>
                      <a:pt x="504" y="536"/>
                      <a:pt x="528" y="432"/>
                    </a:cubicBezTo>
                    <a:cubicBezTo>
                      <a:pt x="546" y="343"/>
                      <a:pt x="545" y="165"/>
                      <a:pt x="564" y="96"/>
                    </a:cubicBezTo>
                    <a:cubicBezTo>
                      <a:pt x="581" y="24"/>
                      <a:pt x="585" y="28"/>
                      <a:pt x="642" y="15"/>
                    </a:cubicBezTo>
                    <a:cubicBezTo>
                      <a:pt x="699" y="2"/>
                      <a:pt x="854" y="5"/>
                      <a:pt x="909" y="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960" name="Freeform 18">
                <a:extLst>
                  <a:ext uri="{FF2B5EF4-FFF2-40B4-BE49-F238E27FC236}">
                    <a16:creationId xmlns:a16="http://schemas.microsoft.com/office/drawing/2014/main" id="{E04A5C3B-1A7A-D340-848D-0E69D11DA6C5}"/>
                  </a:ext>
                </a:extLst>
              </p:cNvPr>
              <p:cNvSpPr>
                <a:spLocks/>
              </p:cNvSpPr>
              <p:nvPr/>
            </p:nvSpPr>
            <p:spPr bwMode="auto">
              <a:xfrm flipV="1">
                <a:off x="4707" y="2640"/>
                <a:ext cx="909" cy="624"/>
              </a:xfrm>
              <a:custGeom>
                <a:avLst/>
                <a:gdLst>
                  <a:gd name="T0" fmla="*/ 0 w 909"/>
                  <a:gd name="T1" fmla="*/ 0 h 630"/>
                  <a:gd name="T2" fmla="*/ 288 w 909"/>
                  <a:gd name="T3" fmla="*/ 6 h 630"/>
                  <a:gd name="T4" fmla="*/ 354 w 909"/>
                  <a:gd name="T5" fmla="*/ 73 h 630"/>
                  <a:gd name="T6" fmla="*/ 399 w 909"/>
                  <a:gd name="T7" fmla="*/ 385 h 630"/>
                  <a:gd name="T8" fmla="*/ 459 w 909"/>
                  <a:gd name="T9" fmla="*/ 566 h 630"/>
                  <a:gd name="T10" fmla="*/ 528 w 909"/>
                  <a:gd name="T11" fmla="*/ 388 h 630"/>
                  <a:gd name="T12" fmla="*/ 564 w 909"/>
                  <a:gd name="T13" fmla="*/ 85 h 630"/>
                  <a:gd name="T14" fmla="*/ 642 w 909"/>
                  <a:gd name="T15" fmla="*/ 15 h 630"/>
                  <a:gd name="T16" fmla="*/ 909 w 909"/>
                  <a:gd name="T17" fmla="*/ 3 h 6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9"/>
                  <a:gd name="T28" fmla="*/ 0 h 630"/>
                  <a:gd name="T29" fmla="*/ 909 w 909"/>
                  <a:gd name="T30" fmla="*/ 630 h 6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9" h="630">
                    <a:moveTo>
                      <a:pt x="0" y="0"/>
                    </a:moveTo>
                    <a:cubicBezTo>
                      <a:pt x="48" y="1"/>
                      <a:pt x="231" y="0"/>
                      <a:pt x="288" y="6"/>
                    </a:cubicBezTo>
                    <a:cubicBezTo>
                      <a:pt x="345" y="12"/>
                      <a:pt x="351" y="57"/>
                      <a:pt x="354" y="84"/>
                    </a:cubicBezTo>
                    <a:cubicBezTo>
                      <a:pt x="357" y="111"/>
                      <a:pt x="382" y="338"/>
                      <a:pt x="399" y="429"/>
                    </a:cubicBezTo>
                    <a:cubicBezTo>
                      <a:pt x="416" y="520"/>
                      <a:pt x="438" y="630"/>
                      <a:pt x="459" y="630"/>
                    </a:cubicBezTo>
                    <a:cubicBezTo>
                      <a:pt x="483" y="630"/>
                      <a:pt x="504" y="536"/>
                      <a:pt x="528" y="432"/>
                    </a:cubicBezTo>
                    <a:cubicBezTo>
                      <a:pt x="546" y="343"/>
                      <a:pt x="545" y="165"/>
                      <a:pt x="564" y="96"/>
                    </a:cubicBezTo>
                    <a:cubicBezTo>
                      <a:pt x="581" y="24"/>
                      <a:pt x="585" y="28"/>
                      <a:pt x="642" y="15"/>
                    </a:cubicBezTo>
                    <a:cubicBezTo>
                      <a:pt x="699" y="2"/>
                      <a:pt x="854" y="5"/>
                      <a:pt x="909" y="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958" name="Text Box 25">
              <a:extLst>
                <a:ext uri="{FF2B5EF4-FFF2-40B4-BE49-F238E27FC236}">
                  <a16:creationId xmlns:a16="http://schemas.microsoft.com/office/drawing/2014/main" id="{4341EE67-1820-1347-9BF5-E4992BE951DB}"/>
                </a:ext>
              </a:extLst>
            </p:cNvPr>
            <p:cNvSpPr txBox="1">
              <a:spLocks noChangeArrowheads="1"/>
            </p:cNvSpPr>
            <p:nvPr/>
          </p:nvSpPr>
          <p:spPr bwMode="auto">
            <a:xfrm>
              <a:off x="4216" y="1593"/>
              <a:ext cx="10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800"/>
                <a:t>first derivative</a:t>
              </a:r>
            </a:p>
          </p:txBody>
        </p:sp>
      </p:grpSp>
      <p:grpSp>
        <p:nvGrpSpPr>
          <p:cNvPr id="5" name="Group 33">
            <a:extLst>
              <a:ext uri="{FF2B5EF4-FFF2-40B4-BE49-F238E27FC236}">
                <a16:creationId xmlns:a16="http://schemas.microsoft.com/office/drawing/2014/main" id="{AA0A20E8-7B7D-9C4F-830D-12881A2A4FBB}"/>
              </a:ext>
            </a:extLst>
          </p:cNvPr>
          <p:cNvGrpSpPr>
            <a:grpSpLocks/>
          </p:cNvGrpSpPr>
          <p:nvPr/>
        </p:nvGrpSpPr>
        <p:grpSpPr bwMode="auto">
          <a:xfrm>
            <a:off x="6489700" y="3276600"/>
            <a:ext cx="2305050" cy="3200400"/>
            <a:chOff x="4088" y="2064"/>
            <a:chExt cx="1452" cy="2016"/>
          </a:xfrm>
        </p:grpSpPr>
        <p:sp>
          <p:nvSpPr>
            <p:cNvPr id="82953" name="Line 28">
              <a:extLst>
                <a:ext uri="{FF2B5EF4-FFF2-40B4-BE49-F238E27FC236}">
                  <a16:creationId xmlns:a16="http://schemas.microsoft.com/office/drawing/2014/main" id="{C5AC37B1-6184-7048-8BB7-70BD0EEB61FA}"/>
                </a:ext>
              </a:extLst>
            </p:cNvPr>
            <p:cNvSpPr>
              <a:spLocks noChangeShapeType="1"/>
            </p:cNvSpPr>
            <p:nvPr/>
          </p:nvSpPr>
          <p:spPr bwMode="auto">
            <a:xfrm flipH="1" flipV="1">
              <a:off x="4368" y="3168"/>
              <a:ext cx="144"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954" name="Line 29">
              <a:extLst>
                <a:ext uri="{FF2B5EF4-FFF2-40B4-BE49-F238E27FC236}">
                  <a16:creationId xmlns:a16="http://schemas.microsoft.com/office/drawing/2014/main" id="{CAA9BE29-7A9A-464E-937C-147261F27D18}"/>
                </a:ext>
              </a:extLst>
            </p:cNvPr>
            <p:cNvSpPr>
              <a:spLocks noChangeShapeType="1"/>
            </p:cNvSpPr>
            <p:nvPr/>
          </p:nvSpPr>
          <p:spPr bwMode="auto">
            <a:xfrm flipV="1">
              <a:off x="5040" y="2064"/>
              <a:ext cx="144" cy="16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955" name="Text Box 30">
              <a:extLst>
                <a:ext uri="{FF2B5EF4-FFF2-40B4-BE49-F238E27FC236}">
                  <a16:creationId xmlns:a16="http://schemas.microsoft.com/office/drawing/2014/main" id="{55DA4660-74A0-684F-B3CF-35122C6FA4C5}"/>
                </a:ext>
              </a:extLst>
            </p:cNvPr>
            <p:cNvSpPr txBox="1">
              <a:spLocks noChangeArrowheads="1"/>
            </p:cNvSpPr>
            <p:nvPr/>
          </p:nvSpPr>
          <p:spPr bwMode="auto">
            <a:xfrm>
              <a:off x="4088" y="3676"/>
              <a:ext cx="145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800"/>
                <a:t>edges correspond to</a:t>
              </a:r>
              <a:br>
                <a:rPr lang="en-US" altLang="en-US" sz="1800"/>
              </a:br>
              <a:r>
                <a:rPr lang="en-US" altLang="en-US" sz="1800"/>
                <a:t>extrema of derivative</a:t>
              </a:r>
            </a:p>
          </p:txBody>
        </p:sp>
      </p:grpSp>
    </p:spTree>
    <p:extLst>
      <p:ext uri="{BB962C8B-B14F-4D97-AF65-F5344CB8AC3E}">
        <p14:creationId xmlns:p14="http://schemas.microsoft.com/office/powerpoint/2010/main" val="42742190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Picture 3" descr="Screen Shot 2015-02-26 at 9.09.21 AM.png">
            <a:extLst>
              <a:ext uri="{FF2B5EF4-FFF2-40B4-BE49-F238E27FC236}">
                <a16:creationId xmlns:a16="http://schemas.microsoft.com/office/drawing/2014/main" id="{4F3DB64A-3324-3F4E-9786-A1D50F80DD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9144000" cy="654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96865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204AEFF1-6262-9741-96EC-0D3D6E8B1B3F}"/>
              </a:ext>
            </a:extLst>
          </p:cNvPr>
          <p:cNvSpPr>
            <a:spLocks noGrp="1" noChangeArrowheads="1"/>
          </p:cNvSpPr>
          <p:nvPr>
            <p:ph type="title"/>
          </p:nvPr>
        </p:nvSpPr>
        <p:spPr/>
        <p:txBody>
          <a:bodyPr/>
          <a:lstStyle/>
          <a:p>
            <a:r>
              <a:rPr lang="en-US" altLang="en-US">
                <a:ea typeface="ＭＳ Ｐゴシック" panose="020B0600070205080204" pitchFamily="34" charset="-128"/>
              </a:rPr>
              <a:t>Effects of noise</a:t>
            </a:r>
          </a:p>
        </p:txBody>
      </p:sp>
      <p:sp>
        <p:nvSpPr>
          <p:cNvPr id="3077" name="Rectangle 3">
            <a:extLst>
              <a:ext uri="{FF2B5EF4-FFF2-40B4-BE49-F238E27FC236}">
                <a16:creationId xmlns:a16="http://schemas.microsoft.com/office/drawing/2014/main" id="{C849B698-B9D0-3A45-8F41-670779F8AAED}"/>
              </a:ext>
            </a:extLst>
          </p:cNvPr>
          <p:cNvSpPr>
            <a:spLocks noGrp="1" noChangeArrowheads="1"/>
          </p:cNvSpPr>
          <p:nvPr>
            <p:ph type="body" idx="1"/>
          </p:nvPr>
        </p:nvSpPr>
        <p:spPr>
          <a:xfrm>
            <a:off x="685800" y="914400"/>
            <a:ext cx="7772400" cy="914400"/>
          </a:xfrm>
        </p:spPr>
        <p:txBody>
          <a:bodyPr>
            <a:normAutofit fontScale="85000" lnSpcReduction="10000"/>
          </a:bodyPr>
          <a:lstStyle/>
          <a:p>
            <a:pPr>
              <a:defRPr/>
            </a:pPr>
            <a:r>
              <a:rPr lang="en-US">
                <a:ea typeface="+mn-ea"/>
                <a:cs typeface="+mn-cs"/>
              </a:rPr>
              <a:t>Consider a single row or column of the image</a:t>
            </a:r>
          </a:p>
          <a:p>
            <a:pPr lvl="1">
              <a:defRPr/>
            </a:pPr>
            <a:r>
              <a:rPr lang="en-US">
                <a:ea typeface="+mn-ea"/>
              </a:rPr>
              <a:t>Plotting intensity as a function of position gives a signal</a:t>
            </a:r>
          </a:p>
        </p:txBody>
      </p:sp>
      <p:graphicFrame>
        <p:nvGraphicFramePr>
          <p:cNvPr id="86019" name="Object 4">
            <a:extLst>
              <a:ext uri="{FF2B5EF4-FFF2-40B4-BE49-F238E27FC236}">
                <a16:creationId xmlns:a16="http://schemas.microsoft.com/office/drawing/2014/main" id="{7CF8876C-6AA3-A044-9B44-6F0AC3177BE9}"/>
              </a:ext>
            </a:extLst>
          </p:cNvPr>
          <p:cNvGraphicFramePr>
            <a:graphicFrameLocks noChangeAspect="1"/>
          </p:cNvGraphicFramePr>
          <p:nvPr/>
        </p:nvGraphicFramePr>
        <p:xfrm>
          <a:off x="1839913" y="1917700"/>
          <a:ext cx="5018087" cy="1892300"/>
        </p:xfrm>
        <a:graphic>
          <a:graphicData uri="http://schemas.openxmlformats.org/presentationml/2006/ole">
            <mc:AlternateContent xmlns:mc="http://schemas.openxmlformats.org/markup-compatibility/2006">
              <mc:Choice xmlns:v="urn:schemas-microsoft-com:vml" Requires="v">
                <p:oleObj spid="_x0000_s98315" name="Photo Editor Photo" r:id="rId6" imgW="3924300" imgH="1479550" progId="">
                  <p:embed/>
                </p:oleObj>
              </mc:Choice>
              <mc:Fallback>
                <p:oleObj name="Photo Editor Photo" r:id="rId6" imgW="3924300" imgH="1479550" progId="">
                  <p:embed/>
                  <p:pic>
                    <p:nvPicPr>
                      <p:cNvPr id="86019" name="Object 4">
                        <a:extLst>
                          <a:ext uri="{FF2B5EF4-FFF2-40B4-BE49-F238E27FC236}">
                            <a16:creationId xmlns:a16="http://schemas.microsoft.com/office/drawing/2014/main" id="{7CF8876C-6AA3-A044-9B44-6F0AC3177B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9913" y="1917700"/>
                        <a:ext cx="5018087" cy="189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86020" name="Picture 5" descr="txp_fig">
            <a:extLst>
              <a:ext uri="{FF2B5EF4-FFF2-40B4-BE49-F238E27FC236}">
                <a16:creationId xmlns:a16="http://schemas.microsoft.com/office/drawing/2014/main" id="{081408CB-BF1A-CA45-A351-F82B58A504CE}"/>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101725" y="2520950"/>
            <a:ext cx="6508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a:extLst>
              <a:ext uri="{FF2B5EF4-FFF2-40B4-BE49-F238E27FC236}">
                <a16:creationId xmlns:a16="http://schemas.microsoft.com/office/drawing/2014/main" id="{28B32A21-2118-6749-B2A0-05A3DCC89226}"/>
              </a:ext>
            </a:extLst>
          </p:cNvPr>
          <p:cNvGrpSpPr>
            <a:grpSpLocks/>
          </p:cNvGrpSpPr>
          <p:nvPr/>
        </p:nvGrpSpPr>
        <p:grpSpPr bwMode="auto">
          <a:xfrm>
            <a:off x="685800" y="4038600"/>
            <a:ext cx="7772400" cy="2743200"/>
            <a:chOff x="432" y="2544"/>
            <a:chExt cx="4896" cy="1728"/>
          </a:xfrm>
        </p:grpSpPr>
        <p:graphicFrame>
          <p:nvGraphicFramePr>
            <p:cNvPr id="86023" name="Object 7">
              <a:extLst>
                <a:ext uri="{FF2B5EF4-FFF2-40B4-BE49-F238E27FC236}">
                  <a16:creationId xmlns:a16="http://schemas.microsoft.com/office/drawing/2014/main" id="{B5326399-965E-6345-BADF-B8C240B608D1}"/>
                </a:ext>
              </a:extLst>
            </p:cNvPr>
            <p:cNvGraphicFramePr>
              <a:graphicFrameLocks noChangeAspect="1"/>
            </p:cNvGraphicFramePr>
            <p:nvPr/>
          </p:nvGraphicFramePr>
          <p:xfrm>
            <a:off x="1099" y="2544"/>
            <a:ext cx="3173" cy="1088"/>
          </p:xfrm>
          <a:graphic>
            <a:graphicData uri="http://schemas.openxmlformats.org/presentationml/2006/ole">
              <mc:AlternateContent xmlns:mc="http://schemas.openxmlformats.org/markup-compatibility/2006">
                <mc:Choice xmlns:v="urn:schemas-microsoft-com:vml" Requires="v">
                  <p:oleObj spid="_x0000_s98316" name="Photo Editor Photo" r:id="rId9" imgW="3943350" imgH="1352550" progId="">
                    <p:embed/>
                  </p:oleObj>
                </mc:Choice>
                <mc:Fallback>
                  <p:oleObj name="Photo Editor Photo" r:id="rId9" imgW="3943350" imgH="1352550" progId="">
                    <p:embed/>
                    <p:pic>
                      <p:nvPicPr>
                        <p:cNvPr id="86023" name="Object 7">
                          <a:extLst>
                            <a:ext uri="{FF2B5EF4-FFF2-40B4-BE49-F238E27FC236}">
                              <a16:creationId xmlns:a16="http://schemas.microsoft.com/office/drawing/2014/main" id="{B5326399-965E-6345-BADF-B8C240B608D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9" y="2544"/>
                          <a:ext cx="3173" cy="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86024" name="Picture 8" descr="txp_fig">
              <a:extLst>
                <a:ext uri="{FF2B5EF4-FFF2-40B4-BE49-F238E27FC236}">
                  <a16:creationId xmlns:a16="http://schemas.microsoft.com/office/drawing/2014/main" id="{0E494C03-119C-2349-BA3B-A280A0F4281D}"/>
                </a:ext>
              </a:extLst>
            </p:cNvPr>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480" y="2888"/>
              <a:ext cx="622"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5" name="Rectangle 9">
              <a:extLst>
                <a:ext uri="{FF2B5EF4-FFF2-40B4-BE49-F238E27FC236}">
                  <a16:creationId xmlns:a16="http://schemas.microsoft.com/office/drawing/2014/main" id="{ACA0B322-890F-2341-9F0F-10362DCE1BF1}"/>
                </a:ext>
              </a:extLst>
            </p:cNvPr>
            <p:cNvSpPr>
              <a:spLocks noChangeArrowheads="1"/>
            </p:cNvSpPr>
            <p:nvPr/>
          </p:nvSpPr>
          <p:spPr bwMode="auto">
            <a:xfrm>
              <a:off x="432" y="3840"/>
              <a:ext cx="4896"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20000"/>
                </a:spcBef>
              </a:pPr>
              <a:r>
                <a:rPr lang="en-US" altLang="en-US" sz="2800"/>
                <a:t>Where is the edge?</a:t>
              </a:r>
              <a:endParaRPr lang="en-US" altLang="en-US" sz="2800" i="1"/>
            </a:p>
          </p:txBody>
        </p:sp>
      </p:grpSp>
      <p:sp>
        <p:nvSpPr>
          <p:cNvPr id="86022" name="Text Box 10">
            <a:extLst>
              <a:ext uri="{FF2B5EF4-FFF2-40B4-BE49-F238E27FC236}">
                <a16:creationId xmlns:a16="http://schemas.microsoft.com/office/drawing/2014/main" id="{28994937-65B9-2447-9E77-D5A31269D216}"/>
              </a:ext>
            </a:extLst>
          </p:cNvPr>
          <p:cNvSpPr txBox="1">
            <a:spLocks noChangeArrowheads="1"/>
          </p:cNvSpPr>
          <p:nvPr/>
        </p:nvSpPr>
        <p:spPr bwMode="auto">
          <a:xfrm>
            <a:off x="7442200" y="6477000"/>
            <a:ext cx="1457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a:t>Source: S. Seitz</a:t>
            </a:r>
          </a:p>
        </p:txBody>
      </p:sp>
    </p:spTree>
    <p:extLst>
      <p:ext uri="{BB962C8B-B14F-4D97-AF65-F5344CB8AC3E}">
        <p14:creationId xmlns:p14="http://schemas.microsoft.com/office/powerpoint/2010/main" val="29512945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F963F4A3-2984-9646-96D8-345B06299942}"/>
              </a:ext>
            </a:extLst>
          </p:cNvPr>
          <p:cNvSpPr>
            <a:spLocks noGrp="1" noChangeArrowheads="1"/>
          </p:cNvSpPr>
          <p:nvPr>
            <p:ph type="title"/>
          </p:nvPr>
        </p:nvSpPr>
        <p:spPr/>
        <p:txBody>
          <a:bodyPr/>
          <a:lstStyle/>
          <a:p>
            <a:r>
              <a:rPr lang="en-US" altLang="en-US">
                <a:ea typeface="ＭＳ Ｐゴシック" panose="020B0600070205080204" pitchFamily="34" charset="-128"/>
              </a:rPr>
              <a:t>Effects of noise</a:t>
            </a:r>
          </a:p>
        </p:txBody>
      </p:sp>
      <p:sp>
        <p:nvSpPr>
          <p:cNvPr id="976899" name="Rectangle 3">
            <a:extLst>
              <a:ext uri="{FF2B5EF4-FFF2-40B4-BE49-F238E27FC236}">
                <a16:creationId xmlns:a16="http://schemas.microsoft.com/office/drawing/2014/main" id="{27BDEF2C-AE65-AC40-8124-55FE785CF869}"/>
              </a:ext>
            </a:extLst>
          </p:cNvPr>
          <p:cNvSpPr>
            <a:spLocks noGrp="1" noChangeArrowheads="1"/>
          </p:cNvSpPr>
          <p:nvPr>
            <p:ph type="body" idx="1"/>
          </p:nvPr>
        </p:nvSpPr>
        <p:spPr/>
        <p:txBody>
          <a:bodyPr/>
          <a:lstStyle/>
          <a:p>
            <a:pPr>
              <a:buFontTx/>
              <a:buChar char="•"/>
            </a:pPr>
            <a:r>
              <a:rPr lang="en-US" altLang="en-US">
                <a:ea typeface="ＭＳ Ｐゴシック" panose="020B0600070205080204" pitchFamily="34" charset="-128"/>
              </a:rPr>
              <a:t>Difference filters respond strongly to noise</a:t>
            </a:r>
          </a:p>
          <a:p>
            <a:pPr lvl="1"/>
            <a:r>
              <a:rPr lang="en-US" altLang="en-US">
                <a:ea typeface="ＭＳ Ｐゴシック" panose="020B0600070205080204" pitchFamily="34" charset="-128"/>
              </a:rPr>
              <a:t>Image noise results in pixels that look very different from their neighbors</a:t>
            </a:r>
          </a:p>
          <a:p>
            <a:pPr lvl="1"/>
            <a:r>
              <a:rPr lang="en-US" altLang="en-US">
                <a:ea typeface="ＭＳ Ｐゴシック" panose="020B0600070205080204" pitchFamily="34" charset="-128"/>
              </a:rPr>
              <a:t>Generally, the larger the noise the stronger the response</a:t>
            </a:r>
          </a:p>
          <a:p>
            <a:pPr>
              <a:buFontTx/>
              <a:buChar char="•"/>
            </a:pPr>
            <a:r>
              <a:rPr lang="en-US" altLang="en-US">
                <a:ea typeface="ＭＳ Ｐゴシック" panose="020B0600070205080204" pitchFamily="34" charset="-128"/>
              </a:rPr>
              <a:t>What can we do about it?</a:t>
            </a:r>
          </a:p>
        </p:txBody>
      </p:sp>
      <p:sp>
        <p:nvSpPr>
          <p:cNvPr id="88067" name="Text Box 6">
            <a:extLst>
              <a:ext uri="{FF2B5EF4-FFF2-40B4-BE49-F238E27FC236}">
                <a16:creationId xmlns:a16="http://schemas.microsoft.com/office/drawing/2014/main" id="{1FFB1065-5578-724F-82F9-12D4BEE4FE17}"/>
              </a:ext>
            </a:extLst>
          </p:cNvPr>
          <p:cNvSpPr txBox="1">
            <a:spLocks noChangeArrowheads="1"/>
          </p:cNvSpPr>
          <p:nvPr/>
        </p:nvSpPr>
        <p:spPr bwMode="auto">
          <a:xfrm>
            <a:off x="7339013" y="6477000"/>
            <a:ext cx="1662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a:t>Source: D. Forsyth</a:t>
            </a:r>
          </a:p>
        </p:txBody>
      </p:sp>
    </p:spTree>
    <p:extLst>
      <p:ext uri="{BB962C8B-B14F-4D97-AF65-F5344CB8AC3E}">
        <p14:creationId xmlns:p14="http://schemas.microsoft.com/office/powerpoint/2010/main" val="41755889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68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6899"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3">
            <a:extLst>
              <a:ext uri="{FF2B5EF4-FFF2-40B4-BE49-F238E27FC236}">
                <a16:creationId xmlns:a16="http://schemas.microsoft.com/office/drawing/2014/main" id="{EECE2692-510B-5942-B86F-E2D79FC0696D}"/>
              </a:ext>
            </a:extLst>
          </p:cNvPr>
          <p:cNvSpPr>
            <a:spLocks noGrp="1" noChangeArrowheads="1"/>
          </p:cNvSpPr>
          <p:nvPr>
            <p:ph type="title"/>
          </p:nvPr>
        </p:nvSpPr>
        <p:spPr/>
        <p:txBody>
          <a:bodyPr/>
          <a:lstStyle/>
          <a:p>
            <a:r>
              <a:rPr lang="en-US" altLang="en-US">
                <a:ea typeface="ＭＳ Ｐゴシック" panose="020B0600070205080204" pitchFamily="34" charset="-128"/>
              </a:rPr>
              <a:t>Solution: smooth first</a:t>
            </a:r>
          </a:p>
        </p:txBody>
      </p:sp>
      <p:grpSp>
        <p:nvGrpSpPr>
          <p:cNvPr id="2" name="Group 30">
            <a:extLst>
              <a:ext uri="{FF2B5EF4-FFF2-40B4-BE49-F238E27FC236}">
                <a16:creationId xmlns:a16="http://schemas.microsoft.com/office/drawing/2014/main" id="{B11C0F21-1894-704B-93F5-EEE4148EB994}"/>
              </a:ext>
            </a:extLst>
          </p:cNvPr>
          <p:cNvGrpSpPr>
            <a:grpSpLocks/>
          </p:cNvGrpSpPr>
          <p:nvPr/>
        </p:nvGrpSpPr>
        <p:grpSpPr bwMode="auto">
          <a:xfrm>
            <a:off x="304800" y="5943600"/>
            <a:ext cx="7772400" cy="771525"/>
            <a:chOff x="192" y="3744"/>
            <a:chExt cx="4896" cy="486"/>
          </a:xfrm>
        </p:grpSpPr>
        <p:sp>
          <p:nvSpPr>
            <p:cNvPr id="90127" name="Rectangle 2">
              <a:extLst>
                <a:ext uri="{FF2B5EF4-FFF2-40B4-BE49-F238E27FC236}">
                  <a16:creationId xmlns:a16="http://schemas.microsoft.com/office/drawing/2014/main" id="{6D534DDF-8F72-A342-A26A-8E1ABB3DCC9D}"/>
                </a:ext>
              </a:extLst>
            </p:cNvPr>
            <p:cNvSpPr>
              <a:spLocks noChangeArrowheads="1"/>
            </p:cNvSpPr>
            <p:nvPr/>
          </p:nvSpPr>
          <p:spPr bwMode="auto">
            <a:xfrm>
              <a:off x="192" y="3798"/>
              <a:ext cx="48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20000"/>
                </a:spcBef>
                <a:buFontTx/>
                <a:buChar char="•"/>
              </a:pPr>
              <a:r>
                <a:rPr lang="en-US" altLang="en-US" sz="2800"/>
                <a:t>To find edges, look for peaks in</a:t>
              </a:r>
              <a:endParaRPr lang="en-US" altLang="en-US" sz="2800" i="1"/>
            </a:p>
          </p:txBody>
        </p:sp>
        <p:graphicFrame>
          <p:nvGraphicFramePr>
            <p:cNvPr id="90128" name="Object 21">
              <a:extLst>
                <a:ext uri="{FF2B5EF4-FFF2-40B4-BE49-F238E27FC236}">
                  <a16:creationId xmlns:a16="http://schemas.microsoft.com/office/drawing/2014/main" id="{670D696A-9AF7-E340-A448-925E3B9FDF38}"/>
                </a:ext>
              </a:extLst>
            </p:cNvPr>
            <p:cNvGraphicFramePr>
              <a:graphicFrameLocks noChangeAspect="1"/>
            </p:cNvGraphicFramePr>
            <p:nvPr/>
          </p:nvGraphicFramePr>
          <p:xfrm>
            <a:off x="3696" y="3744"/>
            <a:ext cx="816" cy="486"/>
          </p:xfrm>
          <a:graphic>
            <a:graphicData uri="http://schemas.openxmlformats.org/presentationml/2006/ole">
              <mc:AlternateContent xmlns:mc="http://schemas.openxmlformats.org/markup-compatibility/2006">
                <mc:Choice xmlns:v="urn:schemas-microsoft-com:vml" Requires="v">
                  <p:oleObj spid="_x0000_s102411" name="Equation" r:id="rId4" imgW="15214600" imgH="9067800" progId="Equation.3">
                    <p:embed/>
                  </p:oleObj>
                </mc:Choice>
                <mc:Fallback>
                  <p:oleObj name="Equation" r:id="rId4" imgW="15214600" imgH="9067800" progId="Equation.3">
                    <p:embed/>
                    <p:pic>
                      <p:nvPicPr>
                        <p:cNvPr id="90128" name="Object 21">
                          <a:extLst>
                            <a:ext uri="{FF2B5EF4-FFF2-40B4-BE49-F238E27FC236}">
                              <a16:creationId xmlns:a16="http://schemas.microsoft.com/office/drawing/2014/main" id="{670D696A-9AF7-E340-A448-925E3B9FD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 y="3744"/>
                          <a:ext cx="816"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90115" name="Picture 9">
            <a:extLst>
              <a:ext uri="{FF2B5EF4-FFF2-40B4-BE49-F238E27FC236}">
                <a16:creationId xmlns:a16="http://schemas.microsoft.com/office/drawing/2014/main" id="{26BF61B9-80A8-3D49-9A2E-F73E2EA9B3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5638" y="990600"/>
            <a:ext cx="5313362"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Text Box 17">
            <a:extLst>
              <a:ext uri="{FF2B5EF4-FFF2-40B4-BE49-F238E27FC236}">
                <a16:creationId xmlns:a16="http://schemas.microsoft.com/office/drawing/2014/main" id="{3AD744FB-2E6D-3646-9B46-DF81F678080C}"/>
              </a:ext>
            </a:extLst>
          </p:cNvPr>
          <p:cNvSpPr txBox="1">
            <a:spLocks noChangeArrowheads="1"/>
          </p:cNvSpPr>
          <p:nvPr/>
        </p:nvSpPr>
        <p:spPr bwMode="auto">
          <a:xfrm>
            <a:off x="1638300" y="1517650"/>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1">
                <a:latin typeface="Times New Roman" panose="02020603050405020304" pitchFamily="18" charset="0"/>
              </a:rPr>
              <a:t>f</a:t>
            </a:r>
          </a:p>
        </p:txBody>
      </p:sp>
      <p:grpSp>
        <p:nvGrpSpPr>
          <p:cNvPr id="3" name="Group 27">
            <a:extLst>
              <a:ext uri="{FF2B5EF4-FFF2-40B4-BE49-F238E27FC236}">
                <a16:creationId xmlns:a16="http://schemas.microsoft.com/office/drawing/2014/main" id="{C1042DCD-A0F8-1E41-943B-09E513BD99DF}"/>
              </a:ext>
            </a:extLst>
          </p:cNvPr>
          <p:cNvGrpSpPr>
            <a:grpSpLocks/>
          </p:cNvGrpSpPr>
          <p:nvPr/>
        </p:nvGrpSpPr>
        <p:grpSpPr bwMode="auto">
          <a:xfrm>
            <a:off x="1638300" y="2392363"/>
            <a:ext cx="5600700" cy="1120775"/>
            <a:chOff x="1032" y="1507"/>
            <a:chExt cx="3528" cy="706"/>
          </a:xfrm>
        </p:grpSpPr>
        <p:pic>
          <p:nvPicPr>
            <p:cNvPr id="90125" name="Picture 10">
              <a:extLst>
                <a:ext uri="{FF2B5EF4-FFF2-40B4-BE49-F238E27FC236}">
                  <a16:creationId xmlns:a16="http://schemas.microsoft.com/office/drawing/2014/main" id="{58ABDA6A-817F-2E47-99EF-875EB9DC4B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3" y="1507"/>
              <a:ext cx="3347" cy="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26" name="Text Box 18">
              <a:extLst>
                <a:ext uri="{FF2B5EF4-FFF2-40B4-BE49-F238E27FC236}">
                  <a16:creationId xmlns:a16="http://schemas.microsoft.com/office/drawing/2014/main" id="{28D89DCE-F147-3144-8C83-167272AA6661}"/>
                </a:ext>
              </a:extLst>
            </p:cNvPr>
            <p:cNvSpPr txBox="1">
              <a:spLocks noChangeArrowheads="1"/>
            </p:cNvSpPr>
            <p:nvPr/>
          </p:nvSpPr>
          <p:spPr bwMode="auto">
            <a:xfrm>
              <a:off x="1032" y="168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1">
                  <a:latin typeface="Times New Roman" panose="02020603050405020304" pitchFamily="18" charset="0"/>
                </a:rPr>
                <a:t>g</a:t>
              </a:r>
            </a:p>
          </p:txBody>
        </p:sp>
      </p:grpSp>
      <p:grpSp>
        <p:nvGrpSpPr>
          <p:cNvPr id="4" name="Group 28">
            <a:extLst>
              <a:ext uri="{FF2B5EF4-FFF2-40B4-BE49-F238E27FC236}">
                <a16:creationId xmlns:a16="http://schemas.microsoft.com/office/drawing/2014/main" id="{84DD34DD-46F9-0A4E-856A-CB3CCC6CCF7F}"/>
              </a:ext>
            </a:extLst>
          </p:cNvPr>
          <p:cNvGrpSpPr>
            <a:grpSpLocks/>
          </p:cNvGrpSpPr>
          <p:nvPr/>
        </p:nvGrpSpPr>
        <p:grpSpPr bwMode="auto">
          <a:xfrm>
            <a:off x="1292225" y="3530600"/>
            <a:ext cx="5946775" cy="1104900"/>
            <a:chOff x="814" y="2224"/>
            <a:chExt cx="3746" cy="696"/>
          </a:xfrm>
        </p:grpSpPr>
        <p:pic>
          <p:nvPicPr>
            <p:cNvPr id="90123" name="Picture 13">
              <a:extLst>
                <a:ext uri="{FF2B5EF4-FFF2-40B4-BE49-F238E27FC236}">
                  <a16:creationId xmlns:a16="http://schemas.microsoft.com/office/drawing/2014/main" id="{261DC992-502D-7B42-9804-3FB92CDD34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3" y="2224"/>
              <a:ext cx="3347"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24" name="Text Box 19">
              <a:extLst>
                <a:ext uri="{FF2B5EF4-FFF2-40B4-BE49-F238E27FC236}">
                  <a16:creationId xmlns:a16="http://schemas.microsoft.com/office/drawing/2014/main" id="{75CC8E24-7BB4-0E4A-9590-727AAF727578}"/>
                </a:ext>
              </a:extLst>
            </p:cNvPr>
            <p:cNvSpPr txBox="1">
              <a:spLocks noChangeArrowheads="1"/>
            </p:cNvSpPr>
            <p:nvPr/>
          </p:nvSpPr>
          <p:spPr bwMode="auto">
            <a:xfrm>
              <a:off x="814" y="2346"/>
              <a:ext cx="45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1">
                  <a:latin typeface="Times New Roman" panose="02020603050405020304" pitchFamily="18" charset="0"/>
                </a:rPr>
                <a:t>f * g</a:t>
              </a:r>
            </a:p>
          </p:txBody>
        </p:sp>
      </p:grpSp>
      <p:grpSp>
        <p:nvGrpSpPr>
          <p:cNvPr id="5" name="Group 29">
            <a:extLst>
              <a:ext uri="{FF2B5EF4-FFF2-40B4-BE49-F238E27FC236}">
                <a16:creationId xmlns:a16="http://schemas.microsoft.com/office/drawing/2014/main" id="{5091C6E6-A33D-054A-99B7-BB8D4D61C085}"/>
              </a:ext>
            </a:extLst>
          </p:cNvPr>
          <p:cNvGrpSpPr>
            <a:grpSpLocks/>
          </p:cNvGrpSpPr>
          <p:nvPr/>
        </p:nvGrpSpPr>
        <p:grpSpPr bwMode="auto">
          <a:xfrm>
            <a:off x="914400" y="4635500"/>
            <a:ext cx="6324600" cy="1155700"/>
            <a:chOff x="576" y="2920"/>
            <a:chExt cx="3984" cy="728"/>
          </a:xfrm>
        </p:grpSpPr>
        <p:pic>
          <p:nvPicPr>
            <p:cNvPr id="90121" name="Picture 16">
              <a:extLst>
                <a:ext uri="{FF2B5EF4-FFF2-40B4-BE49-F238E27FC236}">
                  <a16:creationId xmlns:a16="http://schemas.microsoft.com/office/drawing/2014/main" id="{37798EB3-5E4D-4640-AF61-47A164EE352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3" y="2920"/>
              <a:ext cx="3347" cy="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0122" name="Object 23">
              <a:extLst>
                <a:ext uri="{FF2B5EF4-FFF2-40B4-BE49-F238E27FC236}">
                  <a16:creationId xmlns:a16="http://schemas.microsoft.com/office/drawing/2014/main" id="{28BA0ECA-D916-594D-88F2-164AA05FB068}"/>
                </a:ext>
              </a:extLst>
            </p:cNvPr>
            <p:cNvGraphicFramePr>
              <a:graphicFrameLocks noChangeAspect="1"/>
            </p:cNvGraphicFramePr>
            <p:nvPr/>
          </p:nvGraphicFramePr>
          <p:xfrm>
            <a:off x="576" y="3008"/>
            <a:ext cx="636" cy="421"/>
          </p:xfrm>
          <a:graphic>
            <a:graphicData uri="http://schemas.openxmlformats.org/presentationml/2006/ole">
              <mc:AlternateContent xmlns:mc="http://schemas.openxmlformats.org/markup-compatibility/2006">
                <mc:Choice xmlns:v="urn:schemas-microsoft-com:vml" Requires="v">
                  <p:oleObj spid="_x0000_s102412" name="Equation" r:id="rId10" imgW="15214600" imgH="9067800" progId="Equation.3">
                    <p:embed/>
                  </p:oleObj>
                </mc:Choice>
                <mc:Fallback>
                  <p:oleObj name="Equation" r:id="rId10" imgW="15214600" imgH="9067800" progId="Equation.3">
                    <p:embed/>
                    <p:pic>
                      <p:nvPicPr>
                        <p:cNvPr id="90122" name="Object 23">
                          <a:extLst>
                            <a:ext uri="{FF2B5EF4-FFF2-40B4-BE49-F238E27FC236}">
                              <a16:creationId xmlns:a16="http://schemas.microsoft.com/office/drawing/2014/main" id="{28BA0ECA-D916-594D-88F2-164AA05FB06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6" y="3008"/>
                          <a:ext cx="636"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0120" name="Text Box 26">
            <a:extLst>
              <a:ext uri="{FF2B5EF4-FFF2-40B4-BE49-F238E27FC236}">
                <a16:creationId xmlns:a16="http://schemas.microsoft.com/office/drawing/2014/main" id="{F35905FA-A8B3-0C44-95D7-37F6FC59A190}"/>
              </a:ext>
            </a:extLst>
          </p:cNvPr>
          <p:cNvSpPr txBox="1">
            <a:spLocks noChangeArrowheads="1"/>
          </p:cNvSpPr>
          <p:nvPr/>
        </p:nvSpPr>
        <p:spPr bwMode="auto">
          <a:xfrm>
            <a:off x="7610475" y="6477000"/>
            <a:ext cx="1457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a:t>Source: S. Seitz</a:t>
            </a:r>
          </a:p>
        </p:txBody>
      </p:sp>
    </p:spTree>
    <p:extLst>
      <p:ext uri="{BB962C8B-B14F-4D97-AF65-F5344CB8AC3E}">
        <p14:creationId xmlns:p14="http://schemas.microsoft.com/office/powerpoint/2010/main" val="12313017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look at in more details</a:t>
            </a:r>
          </a:p>
        </p:txBody>
      </p:sp>
      <p:sp>
        <p:nvSpPr>
          <p:cNvPr id="3" name="TextBox 2"/>
          <p:cNvSpPr txBox="1"/>
          <p:nvPr/>
        </p:nvSpPr>
        <p:spPr>
          <a:xfrm>
            <a:off x="952546" y="1417638"/>
            <a:ext cx="6950057" cy="461665"/>
          </a:xfrm>
          <a:prstGeom prst="rect">
            <a:avLst/>
          </a:prstGeom>
          <a:noFill/>
        </p:spPr>
        <p:txBody>
          <a:bodyPr wrap="square" rtlCol="0">
            <a:spAutoFit/>
          </a:bodyPr>
          <a:lstStyle/>
          <a:p>
            <a:r>
              <a:rPr lang="en-US" sz="2400" dirty="0"/>
              <a:t>We start with a gray-scale jpeg image of 8 by 8</a:t>
            </a:r>
          </a:p>
        </p:txBody>
      </p:sp>
      <p:pic>
        <p:nvPicPr>
          <p:cNvPr id="9" name="Picture 8" descr="Screen Shot 2015-01-25 at 11.45.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841" y="2260599"/>
            <a:ext cx="5477619" cy="3319219"/>
          </a:xfrm>
          <a:prstGeom prst="rect">
            <a:avLst/>
          </a:prstGeom>
        </p:spPr>
      </p:pic>
      <p:sp>
        <p:nvSpPr>
          <p:cNvPr id="4" name="Rectangle 3"/>
          <p:cNvSpPr/>
          <p:nvPr/>
        </p:nvSpPr>
        <p:spPr>
          <a:xfrm>
            <a:off x="3640667" y="5865968"/>
            <a:ext cx="6146800" cy="646331"/>
          </a:xfrm>
          <a:prstGeom prst="rect">
            <a:avLst/>
          </a:prstGeom>
        </p:spPr>
        <p:txBody>
          <a:bodyPr wrap="square">
            <a:spAutoFit/>
          </a:bodyPr>
          <a:lstStyle/>
          <a:p>
            <a:r>
              <a:rPr lang="en-US" dirty="0">
                <a:hlinkClick r:id="rId4"/>
              </a:rPr>
              <a:t>https://en.wikipedia.org/wiki/Histogram_equalization</a:t>
            </a:r>
            <a:endParaRPr lang="en-US" dirty="0"/>
          </a:p>
          <a:p>
            <a:endParaRPr lang="en-US" dirty="0"/>
          </a:p>
        </p:txBody>
      </p:sp>
    </p:spTree>
    <p:extLst>
      <p:ext uri="{BB962C8B-B14F-4D97-AF65-F5344CB8AC3E}">
        <p14:creationId xmlns:p14="http://schemas.microsoft.com/office/powerpoint/2010/main" val="14207672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4">
            <a:extLst>
              <a:ext uri="{FF2B5EF4-FFF2-40B4-BE49-F238E27FC236}">
                <a16:creationId xmlns:a16="http://schemas.microsoft.com/office/drawing/2014/main" id="{9B5717DD-05CC-D14C-86F1-619E08FD23AE}"/>
              </a:ext>
            </a:extLst>
          </p:cNvPr>
          <p:cNvSpPr>
            <a:spLocks noGrp="1" noChangeArrowheads="1"/>
          </p:cNvSpPr>
          <p:nvPr>
            <p:ph type="body" idx="1"/>
          </p:nvPr>
        </p:nvSpPr>
        <p:spPr/>
        <p:txBody>
          <a:bodyPr/>
          <a:lstStyle/>
          <a:p>
            <a:pPr>
              <a:buFontTx/>
              <a:buChar char="•"/>
            </a:pPr>
            <a:r>
              <a:rPr lang="en-US" altLang="en-US" sz="2800">
                <a:ea typeface="ＭＳ Ｐゴシック" panose="020B0600070205080204" pitchFamily="34" charset="-128"/>
              </a:rPr>
              <a:t>Differentiation is convolution, and convolution is associative:</a:t>
            </a:r>
            <a:br>
              <a:rPr lang="en-US" altLang="en-US" sz="2800">
                <a:ea typeface="ＭＳ Ｐゴシック" panose="020B0600070205080204" pitchFamily="34" charset="-128"/>
              </a:rPr>
            </a:br>
            <a:endParaRPr lang="en-US" altLang="en-US" sz="2800">
              <a:ea typeface="ＭＳ Ｐゴシック" panose="020B0600070205080204" pitchFamily="34" charset="-128"/>
            </a:endParaRPr>
          </a:p>
          <a:p>
            <a:pPr>
              <a:buFontTx/>
              <a:buChar char="•"/>
            </a:pPr>
            <a:r>
              <a:rPr lang="en-US" altLang="en-US" sz="2800">
                <a:ea typeface="ＭＳ Ｐゴシック" panose="020B0600070205080204" pitchFamily="34" charset="-128"/>
              </a:rPr>
              <a:t>This saves us one operation:</a:t>
            </a:r>
            <a:endParaRPr lang="en-US" altLang="en-US" sz="2800" i="1">
              <a:ea typeface="ＭＳ Ｐゴシック" panose="020B0600070205080204" pitchFamily="34" charset="-128"/>
            </a:endParaRPr>
          </a:p>
        </p:txBody>
      </p:sp>
      <p:graphicFrame>
        <p:nvGraphicFramePr>
          <p:cNvPr id="92162" name="Object 2">
            <a:extLst>
              <a:ext uri="{FF2B5EF4-FFF2-40B4-BE49-F238E27FC236}">
                <a16:creationId xmlns:a16="http://schemas.microsoft.com/office/drawing/2014/main" id="{E4771ED9-EFE1-0D4F-9C68-613DA9456419}"/>
              </a:ext>
            </a:extLst>
          </p:cNvPr>
          <p:cNvGraphicFramePr>
            <a:graphicFrameLocks noChangeAspect="1"/>
          </p:cNvGraphicFramePr>
          <p:nvPr/>
        </p:nvGraphicFramePr>
        <p:xfrm>
          <a:off x="3581400" y="1295400"/>
          <a:ext cx="2667000" cy="944563"/>
        </p:xfrm>
        <a:graphic>
          <a:graphicData uri="http://schemas.openxmlformats.org/presentationml/2006/ole">
            <mc:AlternateContent xmlns:mc="http://schemas.openxmlformats.org/markup-compatibility/2006">
              <mc:Choice xmlns:v="urn:schemas-microsoft-com:vml" Requires="v">
                <p:oleObj spid="_x0000_s104469" name="Equation" r:id="rId4" imgW="30429200" imgH="9067800" progId="Equation.3">
                  <p:embed/>
                </p:oleObj>
              </mc:Choice>
              <mc:Fallback>
                <p:oleObj name="Equation" r:id="rId4" imgW="30429200" imgH="9067800" progId="Equation.3">
                  <p:embed/>
                  <p:pic>
                    <p:nvPicPr>
                      <p:cNvPr id="92162" name="Object 2">
                        <a:extLst>
                          <a:ext uri="{FF2B5EF4-FFF2-40B4-BE49-F238E27FC236}">
                            <a16:creationId xmlns:a16="http://schemas.microsoft.com/office/drawing/2014/main" id="{E4771ED9-EFE1-0D4F-9C68-613DA94564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1295400"/>
                        <a:ext cx="2667000"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163" name="Rectangle 3">
            <a:extLst>
              <a:ext uri="{FF2B5EF4-FFF2-40B4-BE49-F238E27FC236}">
                <a16:creationId xmlns:a16="http://schemas.microsoft.com/office/drawing/2014/main" id="{654F984B-8693-6D43-BDBC-135AE74E6236}"/>
              </a:ext>
            </a:extLst>
          </p:cNvPr>
          <p:cNvSpPr>
            <a:spLocks noGrp="1" noChangeArrowheads="1"/>
          </p:cNvSpPr>
          <p:nvPr>
            <p:ph type="title"/>
          </p:nvPr>
        </p:nvSpPr>
        <p:spPr/>
        <p:txBody>
          <a:bodyPr/>
          <a:lstStyle/>
          <a:p>
            <a:r>
              <a:rPr lang="en-US" altLang="en-US">
                <a:ea typeface="ＭＳ Ｐゴシック" panose="020B0600070205080204" pitchFamily="34" charset="-128"/>
              </a:rPr>
              <a:t>Derivative theorem of convolution</a:t>
            </a:r>
          </a:p>
        </p:txBody>
      </p:sp>
      <p:grpSp>
        <p:nvGrpSpPr>
          <p:cNvPr id="92164" name="Group 7">
            <a:extLst>
              <a:ext uri="{FF2B5EF4-FFF2-40B4-BE49-F238E27FC236}">
                <a16:creationId xmlns:a16="http://schemas.microsoft.com/office/drawing/2014/main" id="{99263373-887C-954F-8229-AD009E1D794F}"/>
              </a:ext>
            </a:extLst>
          </p:cNvPr>
          <p:cNvGrpSpPr>
            <a:grpSpLocks/>
          </p:cNvGrpSpPr>
          <p:nvPr/>
        </p:nvGrpSpPr>
        <p:grpSpPr bwMode="auto">
          <a:xfrm>
            <a:off x="1295400" y="2895600"/>
            <a:ext cx="6096000" cy="3810000"/>
            <a:chOff x="720" y="1317"/>
            <a:chExt cx="4474" cy="2907"/>
          </a:xfrm>
        </p:grpSpPr>
        <p:graphicFrame>
          <p:nvGraphicFramePr>
            <p:cNvPr id="92166" name="Object 8">
              <a:extLst>
                <a:ext uri="{FF2B5EF4-FFF2-40B4-BE49-F238E27FC236}">
                  <a16:creationId xmlns:a16="http://schemas.microsoft.com/office/drawing/2014/main" id="{DB7BD5BD-A4DD-5F4C-A09D-929BA22AF964}"/>
                </a:ext>
              </a:extLst>
            </p:cNvPr>
            <p:cNvGraphicFramePr>
              <a:graphicFrameLocks noChangeAspect="1"/>
            </p:cNvGraphicFramePr>
            <p:nvPr/>
          </p:nvGraphicFramePr>
          <p:xfrm>
            <a:off x="1595" y="1317"/>
            <a:ext cx="3599" cy="2907"/>
          </p:xfrm>
          <a:graphic>
            <a:graphicData uri="http://schemas.openxmlformats.org/presentationml/2006/ole">
              <mc:AlternateContent xmlns:mc="http://schemas.openxmlformats.org/markup-compatibility/2006">
                <mc:Choice xmlns:v="urn:schemas-microsoft-com:vml" Requires="v">
                  <p:oleObj spid="_x0000_s104470" name="Photo Editor Photo" r:id="rId6" imgW="4000500" imgH="3232150" progId="">
                    <p:embed/>
                  </p:oleObj>
                </mc:Choice>
                <mc:Fallback>
                  <p:oleObj name="Photo Editor Photo" r:id="rId6" imgW="4000500" imgH="3232150" progId="">
                    <p:embed/>
                    <p:pic>
                      <p:nvPicPr>
                        <p:cNvPr id="92166" name="Object 8">
                          <a:extLst>
                            <a:ext uri="{FF2B5EF4-FFF2-40B4-BE49-F238E27FC236}">
                              <a16:creationId xmlns:a16="http://schemas.microsoft.com/office/drawing/2014/main" id="{DB7BD5BD-A4DD-5F4C-A09D-929BA22AF9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5" y="1317"/>
                          <a:ext cx="3599" cy="2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92167" name="Object 9">
              <a:extLst>
                <a:ext uri="{FF2B5EF4-FFF2-40B4-BE49-F238E27FC236}">
                  <a16:creationId xmlns:a16="http://schemas.microsoft.com/office/drawing/2014/main" id="{C6F1CADE-23E9-CD44-9575-D48AF8712604}"/>
                </a:ext>
              </a:extLst>
            </p:cNvPr>
            <p:cNvGraphicFramePr>
              <a:graphicFrameLocks noChangeAspect="1"/>
            </p:cNvGraphicFramePr>
            <p:nvPr/>
          </p:nvGraphicFramePr>
          <p:xfrm>
            <a:off x="720" y="3408"/>
            <a:ext cx="720" cy="507"/>
          </p:xfrm>
          <a:graphic>
            <a:graphicData uri="http://schemas.openxmlformats.org/presentationml/2006/ole">
              <mc:AlternateContent xmlns:mc="http://schemas.openxmlformats.org/markup-compatibility/2006">
                <mc:Choice xmlns:v="urn:schemas-microsoft-com:vml" Requires="v">
                  <p:oleObj spid="_x0000_s104471" name="Equation" r:id="rId8" imgW="12877800" imgH="9067800" progId="Equation.3">
                    <p:embed/>
                  </p:oleObj>
                </mc:Choice>
                <mc:Fallback>
                  <p:oleObj name="Equation" r:id="rId8" imgW="12877800" imgH="9067800" progId="Equation.3">
                    <p:embed/>
                    <p:pic>
                      <p:nvPicPr>
                        <p:cNvPr id="92167" name="Object 9">
                          <a:extLst>
                            <a:ext uri="{FF2B5EF4-FFF2-40B4-BE49-F238E27FC236}">
                              <a16:creationId xmlns:a16="http://schemas.microsoft.com/office/drawing/2014/main" id="{C6F1CADE-23E9-CD44-9575-D48AF87126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 y="3408"/>
                          <a:ext cx="720"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168" name="Text Box 10">
              <a:extLst>
                <a:ext uri="{FF2B5EF4-FFF2-40B4-BE49-F238E27FC236}">
                  <a16:creationId xmlns:a16="http://schemas.microsoft.com/office/drawing/2014/main" id="{2BEDD651-B4FE-9744-940F-168039B93EC8}"/>
                </a:ext>
              </a:extLst>
            </p:cNvPr>
            <p:cNvSpPr txBox="1">
              <a:spLocks noChangeArrowheads="1"/>
            </p:cNvSpPr>
            <p:nvPr/>
          </p:nvSpPr>
          <p:spPr bwMode="auto">
            <a:xfrm>
              <a:off x="1079" y="1680"/>
              <a:ext cx="19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1">
                  <a:latin typeface="Times New Roman" panose="02020603050405020304" pitchFamily="18" charset="0"/>
                </a:rPr>
                <a:t>f</a:t>
              </a:r>
            </a:p>
          </p:txBody>
        </p:sp>
        <p:graphicFrame>
          <p:nvGraphicFramePr>
            <p:cNvPr id="92169" name="Object 11">
              <a:extLst>
                <a:ext uri="{FF2B5EF4-FFF2-40B4-BE49-F238E27FC236}">
                  <a16:creationId xmlns:a16="http://schemas.microsoft.com/office/drawing/2014/main" id="{17C1E968-AB23-8444-B5C7-1EE8055F4E95}"/>
                </a:ext>
              </a:extLst>
            </p:cNvPr>
            <p:cNvGraphicFramePr>
              <a:graphicFrameLocks noChangeAspect="1"/>
            </p:cNvGraphicFramePr>
            <p:nvPr/>
          </p:nvGraphicFramePr>
          <p:xfrm>
            <a:off x="997" y="2496"/>
            <a:ext cx="443" cy="528"/>
          </p:xfrm>
          <a:graphic>
            <a:graphicData uri="http://schemas.openxmlformats.org/presentationml/2006/ole">
              <mc:AlternateContent xmlns:mc="http://schemas.openxmlformats.org/markup-compatibility/2006">
                <mc:Choice xmlns:v="urn:schemas-microsoft-com:vml" Requires="v">
                  <p:oleObj spid="_x0000_s104472" name="Equation" r:id="rId10" imgW="7607300" imgH="9067800" progId="Equation.3">
                    <p:embed/>
                  </p:oleObj>
                </mc:Choice>
                <mc:Fallback>
                  <p:oleObj name="Equation" r:id="rId10" imgW="7607300" imgH="9067800" progId="Equation.3">
                    <p:embed/>
                    <p:pic>
                      <p:nvPicPr>
                        <p:cNvPr id="92169" name="Object 11">
                          <a:extLst>
                            <a:ext uri="{FF2B5EF4-FFF2-40B4-BE49-F238E27FC236}">
                              <a16:creationId xmlns:a16="http://schemas.microsoft.com/office/drawing/2014/main" id="{17C1E968-AB23-8444-B5C7-1EE8055F4E9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7" y="2496"/>
                          <a:ext cx="443"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2165" name="Text Box 12">
            <a:extLst>
              <a:ext uri="{FF2B5EF4-FFF2-40B4-BE49-F238E27FC236}">
                <a16:creationId xmlns:a16="http://schemas.microsoft.com/office/drawing/2014/main" id="{23EFF961-BB41-DA41-98A0-BE0ED464BECD}"/>
              </a:ext>
            </a:extLst>
          </p:cNvPr>
          <p:cNvSpPr txBox="1">
            <a:spLocks noChangeArrowheads="1"/>
          </p:cNvSpPr>
          <p:nvPr/>
        </p:nvSpPr>
        <p:spPr bwMode="auto">
          <a:xfrm>
            <a:off x="7610475" y="6477000"/>
            <a:ext cx="1457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a:t>Source: S. Seitz</a:t>
            </a:r>
          </a:p>
        </p:txBody>
      </p:sp>
    </p:spTree>
    <p:extLst>
      <p:ext uri="{BB962C8B-B14F-4D97-AF65-F5344CB8AC3E}">
        <p14:creationId xmlns:p14="http://schemas.microsoft.com/office/powerpoint/2010/main" val="317038652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3" descr="Screen Shot 2015-02-26 at 9.10.07 AM.png">
            <a:extLst>
              <a:ext uri="{FF2B5EF4-FFF2-40B4-BE49-F238E27FC236}">
                <a16:creationId xmlns:a16="http://schemas.microsoft.com/office/drawing/2014/main" id="{586343F7-34A8-9D41-8891-1B965670A5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66700"/>
            <a:ext cx="9144000" cy="631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60185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Picture 3" descr="Screen Shot 2015-02-26 at 9.11.22 AM.png">
            <a:extLst>
              <a:ext uri="{FF2B5EF4-FFF2-40B4-BE49-F238E27FC236}">
                <a16:creationId xmlns:a16="http://schemas.microsoft.com/office/drawing/2014/main" id="{EB1328F0-77E1-4D49-819B-577C2E1EB80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41300"/>
            <a:ext cx="9144000" cy="635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4" name="Text Box 7">
            <a:extLst>
              <a:ext uri="{FF2B5EF4-FFF2-40B4-BE49-F238E27FC236}">
                <a16:creationId xmlns:a16="http://schemas.microsoft.com/office/drawing/2014/main" id="{F449E2F3-C6A6-3149-A6EA-16B049E3FE32}"/>
              </a:ext>
            </a:extLst>
          </p:cNvPr>
          <p:cNvSpPr txBox="1">
            <a:spLocks noChangeArrowheads="1"/>
          </p:cNvSpPr>
          <p:nvPr/>
        </p:nvSpPr>
        <p:spPr bwMode="auto">
          <a:xfrm>
            <a:off x="3505200" y="2628900"/>
            <a:ext cx="1427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cs typeface="Arial" panose="020B0604020202020204" pitchFamily="34" charset="0"/>
              </a:rPr>
              <a:t>* [1 -1] = </a:t>
            </a:r>
          </a:p>
        </p:txBody>
      </p:sp>
    </p:spTree>
    <p:extLst>
      <p:ext uri="{BB962C8B-B14F-4D97-AF65-F5344CB8AC3E}">
        <p14:creationId xmlns:p14="http://schemas.microsoft.com/office/powerpoint/2010/main" val="19689448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6257" name="Picture 3" descr="Screen Shot 2015-02-26 at 9.12.06 AM.png">
            <a:extLst>
              <a:ext uri="{FF2B5EF4-FFF2-40B4-BE49-F238E27FC236}">
                <a16:creationId xmlns:a16="http://schemas.microsoft.com/office/drawing/2014/main" id="{70E3285B-25EB-B449-BDA6-B74DD829E81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41400"/>
            <a:ext cx="8686800"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4049894"/>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Picture 3" descr="Screen Shot 2015-02-26 at 9.12.49 AM.png">
            <a:extLst>
              <a:ext uri="{FF2B5EF4-FFF2-40B4-BE49-F238E27FC236}">
                <a16:creationId xmlns:a16="http://schemas.microsoft.com/office/drawing/2014/main" id="{F35394DA-9000-3E46-B339-D64E35AAAB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0" y="12700"/>
            <a:ext cx="8267700" cy="681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55507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Picture 3" descr="Screen Shot 2015-02-26 at 9.17.49 AM.png">
            <a:extLst>
              <a:ext uri="{FF2B5EF4-FFF2-40B4-BE49-F238E27FC236}">
                <a16:creationId xmlns:a16="http://schemas.microsoft.com/office/drawing/2014/main" id="{502AB332-3E6F-EC41-B5D5-DA5F600687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3500"/>
            <a:ext cx="9144000" cy="672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2783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21E4BD75-B179-FE4F-8B79-B6FA82231A5A}"/>
              </a:ext>
            </a:extLst>
          </p:cNvPr>
          <p:cNvSpPr>
            <a:spLocks noGrp="1" noChangeArrowheads="1"/>
          </p:cNvSpPr>
          <p:nvPr>
            <p:ph type="title"/>
          </p:nvPr>
        </p:nvSpPr>
        <p:spPr/>
        <p:txBody>
          <a:bodyPr/>
          <a:lstStyle/>
          <a:p>
            <a:r>
              <a:rPr lang="en-US" altLang="en-US">
                <a:ea typeface="ＭＳ Ｐゴシック" panose="020B0600070205080204" pitchFamily="34" charset="-128"/>
              </a:rPr>
              <a:t>What kind of filters are those?</a:t>
            </a:r>
          </a:p>
        </p:txBody>
      </p:sp>
      <p:pic>
        <p:nvPicPr>
          <p:cNvPr id="99330" name="Picture 1" descr="Sobel.png">
            <a:extLst>
              <a:ext uri="{FF2B5EF4-FFF2-40B4-BE49-F238E27FC236}">
                <a16:creationId xmlns:a16="http://schemas.microsoft.com/office/drawing/2014/main" id="{9599A835-C549-7C4D-90C9-2F2B599A0F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362200"/>
            <a:ext cx="6884988"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TextBox 2">
            <a:extLst>
              <a:ext uri="{FF2B5EF4-FFF2-40B4-BE49-F238E27FC236}">
                <a16:creationId xmlns:a16="http://schemas.microsoft.com/office/drawing/2014/main" id="{92924DB4-7BCE-DD4D-822F-FD866C95575D}"/>
              </a:ext>
            </a:extLst>
          </p:cNvPr>
          <p:cNvSpPr txBox="1">
            <a:spLocks noChangeArrowheads="1"/>
          </p:cNvSpPr>
          <p:nvPr/>
        </p:nvSpPr>
        <p:spPr bwMode="auto">
          <a:xfrm>
            <a:off x="762000" y="1371600"/>
            <a:ext cx="320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Sobel filter:</a:t>
            </a:r>
          </a:p>
        </p:txBody>
      </p:sp>
      <p:sp>
        <p:nvSpPr>
          <p:cNvPr id="99332" name="TextBox 7">
            <a:extLst>
              <a:ext uri="{FF2B5EF4-FFF2-40B4-BE49-F238E27FC236}">
                <a16:creationId xmlns:a16="http://schemas.microsoft.com/office/drawing/2014/main" id="{53F146F7-77B7-9D4A-BDF4-D892D18FB0D7}"/>
              </a:ext>
            </a:extLst>
          </p:cNvPr>
          <p:cNvSpPr txBox="1">
            <a:spLocks noChangeArrowheads="1"/>
          </p:cNvSpPr>
          <p:nvPr/>
        </p:nvSpPr>
        <p:spPr bwMode="auto">
          <a:xfrm>
            <a:off x="838200" y="3668713"/>
            <a:ext cx="3200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Magnitude:</a:t>
            </a:r>
          </a:p>
        </p:txBody>
      </p:sp>
      <p:pic>
        <p:nvPicPr>
          <p:cNvPr id="99333" name="Picture 3" descr="Magnitude.png">
            <a:extLst>
              <a:ext uri="{FF2B5EF4-FFF2-40B4-BE49-F238E27FC236}">
                <a16:creationId xmlns:a16="http://schemas.microsoft.com/office/drawing/2014/main" id="{70FCC4B5-2F56-C244-A771-7E73F6F72D3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114800"/>
            <a:ext cx="2971800"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4" name="TextBox 9">
            <a:extLst>
              <a:ext uri="{FF2B5EF4-FFF2-40B4-BE49-F238E27FC236}">
                <a16:creationId xmlns:a16="http://schemas.microsoft.com/office/drawing/2014/main" id="{46C5DD01-C6A9-DD41-BF7D-BAE93504E86F}"/>
              </a:ext>
            </a:extLst>
          </p:cNvPr>
          <p:cNvSpPr txBox="1">
            <a:spLocks noChangeArrowheads="1"/>
          </p:cNvSpPr>
          <p:nvPr/>
        </p:nvSpPr>
        <p:spPr bwMode="auto">
          <a:xfrm>
            <a:off x="914400" y="4953000"/>
            <a:ext cx="320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Direction:</a:t>
            </a:r>
          </a:p>
        </p:txBody>
      </p:sp>
      <p:pic>
        <p:nvPicPr>
          <p:cNvPr id="99335" name="Picture 4" descr="direction.png">
            <a:extLst>
              <a:ext uri="{FF2B5EF4-FFF2-40B4-BE49-F238E27FC236}">
                <a16:creationId xmlns:a16="http://schemas.microsoft.com/office/drawing/2014/main" id="{DCC53994-B102-0847-99C1-B4ED592C9F4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0600" y="5638800"/>
            <a:ext cx="40735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4035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7" name="Picture 2">
            <a:extLst>
              <a:ext uri="{FF2B5EF4-FFF2-40B4-BE49-F238E27FC236}">
                <a16:creationId xmlns:a16="http://schemas.microsoft.com/office/drawing/2014/main" id="{CF849A59-04CD-4E41-8617-6F3C9D88A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8" y="990600"/>
            <a:ext cx="2970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78" name="Picture 3">
            <a:extLst>
              <a:ext uri="{FF2B5EF4-FFF2-40B4-BE49-F238E27FC236}">
                <a16:creationId xmlns:a16="http://schemas.microsoft.com/office/drawing/2014/main" id="{56086488-1BE2-244B-B9D7-2630964595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5788" y="990600"/>
            <a:ext cx="2970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79" name="Picture 4">
            <a:extLst>
              <a:ext uri="{FF2B5EF4-FFF2-40B4-BE49-F238E27FC236}">
                <a16:creationId xmlns:a16="http://schemas.microsoft.com/office/drawing/2014/main" id="{7AE69AD3-4417-434B-9FC6-07B39D2776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7588" y="990600"/>
            <a:ext cx="2970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Text Box 6">
            <a:extLst>
              <a:ext uri="{FF2B5EF4-FFF2-40B4-BE49-F238E27FC236}">
                <a16:creationId xmlns:a16="http://schemas.microsoft.com/office/drawing/2014/main" id="{236C1FA7-5F40-934C-A907-531D93C51C70}"/>
              </a:ext>
            </a:extLst>
          </p:cNvPr>
          <p:cNvSpPr txBox="1">
            <a:spLocks noChangeArrowheads="1"/>
          </p:cNvSpPr>
          <p:nvPr/>
        </p:nvSpPr>
        <p:spPr bwMode="auto">
          <a:xfrm>
            <a:off x="1114425" y="4340225"/>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1 pixel</a:t>
            </a:r>
          </a:p>
        </p:txBody>
      </p:sp>
      <p:sp>
        <p:nvSpPr>
          <p:cNvPr id="101381" name="Text Box 7">
            <a:extLst>
              <a:ext uri="{FF2B5EF4-FFF2-40B4-BE49-F238E27FC236}">
                <a16:creationId xmlns:a16="http://schemas.microsoft.com/office/drawing/2014/main" id="{58C02A95-ACA5-CC40-820A-722A5FB67529}"/>
              </a:ext>
            </a:extLst>
          </p:cNvPr>
          <p:cNvSpPr txBox="1">
            <a:spLocks noChangeArrowheads="1"/>
          </p:cNvSpPr>
          <p:nvPr/>
        </p:nvSpPr>
        <p:spPr bwMode="auto">
          <a:xfrm>
            <a:off x="4119563" y="4340225"/>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3 pixels</a:t>
            </a:r>
          </a:p>
        </p:txBody>
      </p:sp>
      <p:sp>
        <p:nvSpPr>
          <p:cNvPr id="101382" name="Text Box 8">
            <a:extLst>
              <a:ext uri="{FF2B5EF4-FFF2-40B4-BE49-F238E27FC236}">
                <a16:creationId xmlns:a16="http://schemas.microsoft.com/office/drawing/2014/main" id="{BB2205E1-3214-A045-8B93-2ABA0BC904D8}"/>
              </a:ext>
            </a:extLst>
          </p:cNvPr>
          <p:cNvSpPr txBox="1">
            <a:spLocks noChangeArrowheads="1"/>
          </p:cNvSpPr>
          <p:nvPr/>
        </p:nvSpPr>
        <p:spPr bwMode="auto">
          <a:xfrm>
            <a:off x="7091363" y="4340225"/>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7 pixels</a:t>
            </a:r>
          </a:p>
        </p:txBody>
      </p:sp>
      <p:sp>
        <p:nvSpPr>
          <p:cNvPr id="101383" name="Rectangle 9">
            <a:extLst>
              <a:ext uri="{FF2B5EF4-FFF2-40B4-BE49-F238E27FC236}">
                <a16:creationId xmlns:a16="http://schemas.microsoft.com/office/drawing/2014/main" id="{D34ACC23-8A54-EE4D-AF72-A9EDD8B7D09A}"/>
              </a:ext>
            </a:extLst>
          </p:cNvPr>
          <p:cNvSpPr>
            <a:spLocks noGrp="1" noChangeArrowheads="1"/>
          </p:cNvSpPr>
          <p:nvPr>
            <p:ph type="title"/>
          </p:nvPr>
        </p:nvSpPr>
        <p:spPr/>
        <p:txBody>
          <a:bodyPr/>
          <a:lstStyle/>
          <a:p>
            <a:r>
              <a:rPr lang="en-US" altLang="en-US" sz="3000">
                <a:ea typeface="ＭＳ Ｐゴシック" panose="020B0600070205080204" pitchFamily="34" charset="-128"/>
              </a:rPr>
              <a:t>Tradeoff between smoothing and localization</a:t>
            </a:r>
          </a:p>
        </p:txBody>
      </p:sp>
      <p:pic>
        <p:nvPicPr>
          <p:cNvPr id="101384" name="Picture 5" descr="Screen Shot 2015-02-26 at 9.15.03 AM.png">
            <a:extLst>
              <a:ext uri="{FF2B5EF4-FFF2-40B4-BE49-F238E27FC236}">
                <a16:creationId xmlns:a16="http://schemas.microsoft.com/office/drawing/2014/main" id="{9E2D7556-361D-4647-BEBB-EF2EF77E9EE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800" y="4800600"/>
            <a:ext cx="90932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5" name="Text Box 11">
            <a:extLst>
              <a:ext uri="{FF2B5EF4-FFF2-40B4-BE49-F238E27FC236}">
                <a16:creationId xmlns:a16="http://schemas.microsoft.com/office/drawing/2014/main" id="{59623A3C-7B5E-AB43-A252-872E142FA501}"/>
              </a:ext>
            </a:extLst>
          </p:cNvPr>
          <p:cNvSpPr txBox="1">
            <a:spLocks noChangeArrowheads="1"/>
          </p:cNvSpPr>
          <p:nvPr/>
        </p:nvSpPr>
        <p:spPr bwMode="auto">
          <a:xfrm>
            <a:off x="7342188" y="6477000"/>
            <a:ext cx="1662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a:t>Source: D. Forsyth</a:t>
            </a:r>
          </a:p>
        </p:txBody>
      </p:sp>
    </p:spTree>
    <p:extLst>
      <p:ext uri="{BB962C8B-B14F-4D97-AF65-F5344CB8AC3E}">
        <p14:creationId xmlns:p14="http://schemas.microsoft.com/office/powerpoint/2010/main" val="19663337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ext Box 11">
            <a:extLst>
              <a:ext uri="{FF2B5EF4-FFF2-40B4-BE49-F238E27FC236}">
                <a16:creationId xmlns:a16="http://schemas.microsoft.com/office/drawing/2014/main" id="{52AD4D22-58A9-4F4F-BB76-9F8D065C00BC}"/>
              </a:ext>
            </a:extLst>
          </p:cNvPr>
          <p:cNvSpPr txBox="1">
            <a:spLocks noChangeArrowheads="1"/>
          </p:cNvSpPr>
          <p:nvPr/>
        </p:nvSpPr>
        <p:spPr bwMode="auto">
          <a:xfrm>
            <a:off x="7342188" y="6477000"/>
            <a:ext cx="1662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a:t>Source: D. Forsyth</a:t>
            </a:r>
          </a:p>
        </p:txBody>
      </p:sp>
      <p:pic>
        <p:nvPicPr>
          <p:cNvPr id="103426" name="Picture 2" descr="Screen Shot 2015-02-26 at 9.16.15 AM.png">
            <a:extLst>
              <a:ext uri="{FF2B5EF4-FFF2-40B4-BE49-F238E27FC236}">
                <a16:creationId xmlns:a16="http://schemas.microsoft.com/office/drawing/2014/main" id="{D2A36246-4E97-4843-9827-538F7D5995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08000"/>
            <a:ext cx="9144000" cy="583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7" name="Text Box 6">
            <a:extLst>
              <a:ext uri="{FF2B5EF4-FFF2-40B4-BE49-F238E27FC236}">
                <a16:creationId xmlns:a16="http://schemas.microsoft.com/office/drawing/2014/main" id="{5B87D1E6-C997-4244-B6AA-60F8422CB687}"/>
              </a:ext>
            </a:extLst>
          </p:cNvPr>
          <p:cNvSpPr txBox="1">
            <a:spLocks noChangeArrowheads="1"/>
          </p:cNvSpPr>
          <p:nvPr/>
        </p:nvSpPr>
        <p:spPr bwMode="auto">
          <a:xfrm>
            <a:off x="4191000" y="457200"/>
            <a:ext cx="1208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Lucida Grande" panose="020B0600040502020204" pitchFamily="34" charset="0"/>
              </a:rPr>
              <a:t>σ</a:t>
            </a:r>
            <a:r>
              <a:rPr lang="en-US" altLang="en-US" sz="1800"/>
              <a:t>= 1 pixel</a:t>
            </a:r>
          </a:p>
        </p:txBody>
      </p:sp>
      <p:sp>
        <p:nvSpPr>
          <p:cNvPr id="103428" name="Text Box 6">
            <a:extLst>
              <a:ext uri="{FF2B5EF4-FFF2-40B4-BE49-F238E27FC236}">
                <a16:creationId xmlns:a16="http://schemas.microsoft.com/office/drawing/2014/main" id="{75FDB286-3A2A-814D-BD56-4354ADA2CBDF}"/>
              </a:ext>
            </a:extLst>
          </p:cNvPr>
          <p:cNvSpPr txBox="1">
            <a:spLocks noChangeArrowheads="1"/>
          </p:cNvSpPr>
          <p:nvPr/>
        </p:nvSpPr>
        <p:spPr bwMode="auto">
          <a:xfrm>
            <a:off x="6705600" y="468313"/>
            <a:ext cx="1208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Lucida Grande" panose="020B0600040502020204" pitchFamily="34" charset="0"/>
              </a:rPr>
              <a:t>σ</a:t>
            </a:r>
            <a:r>
              <a:rPr lang="en-US" altLang="en-US" sz="1800"/>
              <a:t>= 2 pixel</a:t>
            </a:r>
          </a:p>
        </p:txBody>
      </p:sp>
      <p:sp>
        <p:nvSpPr>
          <p:cNvPr id="103429" name="Text Box 6">
            <a:extLst>
              <a:ext uri="{FF2B5EF4-FFF2-40B4-BE49-F238E27FC236}">
                <a16:creationId xmlns:a16="http://schemas.microsoft.com/office/drawing/2014/main" id="{304715F5-1B42-D548-8562-FB37426EA804}"/>
              </a:ext>
            </a:extLst>
          </p:cNvPr>
          <p:cNvSpPr txBox="1">
            <a:spLocks noChangeArrowheads="1"/>
          </p:cNvSpPr>
          <p:nvPr/>
        </p:nvSpPr>
        <p:spPr bwMode="auto">
          <a:xfrm>
            <a:off x="1371600" y="533400"/>
            <a:ext cx="1073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Lucida Grande" panose="020B0600040502020204" pitchFamily="34" charset="0"/>
              </a:rPr>
              <a:t>Original</a:t>
            </a:r>
            <a:endParaRPr lang="en-US" altLang="en-US" sz="1800"/>
          </a:p>
        </p:txBody>
      </p:sp>
    </p:spTree>
    <p:extLst>
      <p:ext uri="{BB962C8B-B14F-4D97-AF65-F5344CB8AC3E}">
        <p14:creationId xmlns:p14="http://schemas.microsoft.com/office/powerpoint/2010/main" val="15500182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C4A39AA0-CB5B-0745-8A4B-B26D6D18AC5F}"/>
              </a:ext>
            </a:extLst>
          </p:cNvPr>
          <p:cNvSpPr>
            <a:spLocks noGrp="1" noChangeArrowheads="1"/>
          </p:cNvSpPr>
          <p:nvPr>
            <p:ph type="body" idx="1"/>
          </p:nvPr>
        </p:nvSpPr>
        <p:spPr>
          <a:xfrm>
            <a:off x="381000" y="4419600"/>
            <a:ext cx="8153400" cy="2133600"/>
          </a:xfrm>
        </p:spPr>
        <p:txBody>
          <a:bodyPr/>
          <a:lstStyle/>
          <a:p>
            <a:pPr>
              <a:buFontTx/>
              <a:buChar char="•"/>
            </a:pPr>
            <a:r>
              <a:rPr lang="en-US" altLang="en-US" sz="3000">
                <a:ea typeface="ＭＳ Ｐゴシック" panose="020B0600070205080204" pitchFamily="34" charset="-128"/>
              </a:rPr>
              <a:t>The gradient magnitude is large along a thick </a:t>
            </a:r>
            <a:r>
              <a:rPr lang="ja-JP" altLang="en-US" sz="3000">
                <a:ea typeface="ＭＳ Ｐゴシック" panose="020B0600070205080204" pitchFamily="34" charset="-128"/>
              </a:rPr>
              <a:t>“</a:t>
            </a:r>
            <a:r>
              <a:rPr lang="en-US" altLang="ja-JP" sz="3000">
                <a:ea typeface="ＭＳ Ｐゴシック" panose="020B0600070205080204" pitchFamily="34" charset="-128"/>
              </a:rPr>
              <a:t>trail</a:t>
            </a:r>
            <a:r>
              <a:rPr lang="ja-JP" altLang="en-US" sz="3000">
                <a:ea typeface="ＭＳ Ｐゴシック" panose="020B0600070205080204" pitchFamily="34" charset="-128"/>
              </a:rPr>
              <a:t>”</a:t>
            </a:r>
            <a:r>
              <a:rPr lang="en-US" altLang="ja-JP" sz="3000">
                <a:ea typeface="ＭＳ Ｐゴシック" panose="020B0600070205080204" pitchFamily="34" charset="-128"/>
              </a:rPr>
              <a:t> or </a:t>
            </a:r>
            <a:r>
              <a:rPr lang="ja-JP" altLang="en-US" sz="3000">
                <a:ea typeface="ＭＳ Ｐゴシック" panose="020B0600070205080204" pitchFamily="34" charset="-128"/>
              </a:rPr>
              <a:t>“</a:t>
            </a:r>
            <a:r>
              <a:rPr lang="en-US" altLang="ja-JP" sz="3000">
                <a:ea typeface="ＭＳ Ｐゴシック" panose="020B0600070205080204" pitchFamily="34" charset="-128"/>
              </a:rPr>
              <a:t>ridge,</a:t>
            </a:r>
            <a:r>
              <a:rPr lang="ja-JP" altLang="en-US" sz="3000">
                <a:ea typeface="ＭＳ Ｐゴシック" panose="020B0600070205080204" pitchFamily="34" charset="-128"/>
              </a:rPr>
              <a:t>”</a:t>
            </a:r>
            <a:r>
              <a:rPr lang="en-US" altLang="ja-JP" sz="3000">
                <a:ea typeface="ＭＳ Ｐゴシック" panose="020B0600070205080204" pitchFamily="34" charset="-128"/>
              </a:rPr>
              <a:t> so how do we identify the actual edge points?</a:t>
            </a:r>
          </a:p>
          <a:p>
            <a:pPr>
              <a:buFontTx/>
              <a:buChar char="•"/>
            </a:pPr>
            <a:r>
              <a:rPr lang="en-US" altLang="en-US" sz="3000">
                <a:ea typeface="ＭＳ Ｐゴシック" panose="020B0600070205080204" pitchFamily="34" charset="-128"/>
              </a:rPr>
              <a:t>How do we link the edge points to form curves?</a:t>
            </a:r>
          </a:p>
        </p:txBody>
      </p:sp>
      <p:pic>
        <p:nvPicPr>
          <p:cNvPr id="105474" name="Picture 4">
            <a:extLst>
              <a:ext uri="{FF2B5EF4-FFF2-40B4-BE49-F238E27FC236}">
                <a16:creationId xmlns:a16="http://schemas.microsoft.com/office/drawing/2014/main" id="{58BAD309-8DD4-5E42-97D7-CB2918CEF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4338" y="990600"/>
            <a:ext cx="3065462"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5" name="Rectangle 6">
            <a:extLst>
              <a:ext uri="{FF2B5EF4-FFF2-40B4-BE49-F238E27FC236}">
                <a16:creationId xmlns:a16="http://schemas.microsoft.com/office/drawing/2014/main" id="{908C18E6-9824-4248-8653-4F0D812AA3F2}"/>
              </a:ext>
            </a:extLst>
          </p:cNvPr>
          <p:cNvSpPr>
            <a:spLocks noGrp="1" noChangeArrowheads="1"/>
          </p:cNvSpPr>
          <p:nvPr>
            <p:ph type="title"/>
          </p:nvPr>
        </p:nvSpPr>
        <p:spPr/>
        <p:txBody>
          <a:bodyPr/>
          <a:lstStyle/>
          <a:p>
            <a:r>
              <a:rPr lang="en-US" altLang="en-US">
                <a:ea typeface="ＭＳ Ｐゴシック" panose="020B0600070205080204" pitchFamily="34" charset="-128"/>
              </a:rPr>
              <a:t>Implementation issues</a:t>
            </a:r>
          </a:p>
        </p:txBody>
      </p:sp>
      <p:sp>
        <p:nvSpPr>
          <p:cNvPr id="105476" name="Text Box 8">
            <a:extLst>
              <a:ext uri="{FF2B5EF4-FFF2-40B4-BE49-F238E27FC236}">
                <a16:creationId xmlns:a16="http://schemas.microsoft.com/office/drawing/2014/main" id="{59B30D44-CFE1-B440-8761-19117A83D277}"/>
              </a:ext>
            </a:extLst>
          </p:cNvPr>
          <p:cNvSpPr txBox="1">
            <a:spLocks noChangeArrowheads="1"/>
          </p:cNvSpPr>
          <p:nvPr/>
        </p:nvSpPr>
        <p:spPr bwMode="auto">
          <a:xfrm>
            <a:off x="7342188" y="6477000"/>
            <a:ext cx="1662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a:t>Source: D. Forsyth</a:t>
            </a:r>
          </a:p>
        </p:txBody>
      </p:sp>
    </p:spTree>
    <p:extLst>
      <p:ext uri="{BB962C8B-B14F-4D97-AF65-F5344CB8AC3E}">
        <p14:creationId xmlns:p14="http://schemas.microsoft.com/office/powerpoint/2010/main" val="317272376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2546" y="1417638"/>
            <a:ext cx="6950057" cy="1200328"/>
          </a:xfrm>
          <a:prstGeom prst="rect">
            <a:avLst/>
          </a:prstGeom>
          <a:noFill/>
        </p:spPr>
        <p:txBody>
          <a:bodyPr wrap="square" rtlCol="0">
            <a:spAutoFit/>
          </a:bodyPr>
          <a:lstStyle/>
          <a:p>
            <a:r>
              <a:rPr lang="en-US" sz="2400" dirty="0"/>
              <a:t>The histograms for this image (8 by 8 pixels) is shown in the following table (intensity that has zero pixels are skipped:</a:t>
            </a:r>
          </a:p>
        </p:txBody>
      </p:sp>
      <p:pic>
        <p:nvPicPr>
          <p:cNvPr id="4" name="Picture 3" descr="Screen Shot 2015-01-25 at 11.55.2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915" y="2595804"/>
            <a:ext cx="6770094" cy="3730460"/>
          </a:xfrm>
          <a:prstGeom prst="rect">
            <a:avLst/>
          </a:prstGeom>
        </p:spPr>
      </p:pic>
      <p:sp>
        <p:nvSpPr>
          <p:cNvPr id="7" name="Title 1"/>
          <p:cNvSpPr>
            <a:spLocks noGrp="1"/>
          </p:cNvSpPr>
          <p:nvPr>
            <p:ph type="title"/>
          </p:nvPr>
        </p:nvSpPr>
        <p:spPr>
          <a:xfrm>
            <a:off x="457200" y="274638"/>
            <a:ext cx="8229600" cy="1143000"/>
          </a:xfrm>
        </p:spPr>
        <p:txBody>
          <a:bodyPr/>
          <a:lstStyle/>
          <a:p>
            <a:r>
              <a:rPr lang="en-US" dirty="0"/>
              <a:t>Let’s look at in more details</a:t>
            </a:r>
          </a:p>
        </p:txBody>
      </p:sp>
    </p:spTree>
    <p:extLst>
      <p:ext uri="{BB962C8B-B14F-4D97-AF65-F5344CB8AC3E}">
        <p14:creationId xmlns:p14="http://schemas.microsoft.com/office/powerpoint/2010/main" val="1652465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a:extLst>
              <a:ext uri="{FF2B5EF4-FFF2-40B4-BE49-F238E27FC236}">
                <a16:creationId xmlns:a16="http://schemas.microsoft.com/office/drawing/2014/main" id="{1A9833EB-23D8-4948-B4C6-FDF1F7F89F87}"/>
              </a:ext>
            </a:extLst>
          </p:cNvPr>
          <p:cNvSpPr>
            <a:spLocks noGrp="1" noChangeArrowheads="1"/>
          </p:cNvSpPr>
          <p:nvPr>
            <p:ph type="title"/>
          </p:nvPr>
        </p:nvSpPr>
        <p:spPr/>
        <p:txBody>
          <a:bodyPr/>
          <a:lstStyle/>
          <a:p>
            <a:r>
              <a:rPr lang="en-US" altLang="en-US">
                <a:ea typeface="ＭＳ Ｐゴシック" panose="020B0600070205080204" pitchFamily="34" charset="-128"/>
              </a:rPr>
              <a:t>Designing an edge detector</a:t>
            </a:r>
          </a:p>
        </p:txBody>
      </p:sp>
      <p:sp>
        <p:nvSpPr>
          <p:cNvPr id="1098755" name="Rectangle 3">
            <a:extLst>
              <a:ext uri="{FF2B5EF4-FFF2-40B4-BE49-F238E27FC236}">
                <a16:creationId xmlns:a16="http://schemas.microsoft.com/office/drawing/2014/main" id="{3E09C5A5-7891-7B49-8D0E-58A5E64DEFBB}"/>
              </a:ext>
            </a:extLst>
          </p:cNvPr>
          <p:cNvSpPr>
            <a:spLocks noGrp="1" noChangeArrowheads="1"/>
          </p:cNvSpPr>
          <p:nvPr>
            <p:ph type="body" idx="1"/>
          </p:nvPr>
        </p:nvSpPr>
        <p:spPr>
          <a:xfrm>
            <a:off x="381000" y="914400"/>
            <a:ext cx="8458200" cy="5257800"/>
          </a:xfrm>
        </p:spPr>
        <p:txBody>
          <a:bodyPr>
            <a:normAutofit fontScale="92500" lnSpcReduction="20000"/>
          </a:bodyPr>
          <a:lstStyle/>
          <a:p>
            <a:pPr>
              <a:buFontTx/>
              <a:buChar char="•"/>
              <a:defRPr/>
            </a:pPr>
            <a:r>
              <a:rPr lang="en-US" dirty="0">
                <a:ea typeface="+mn-ea"/>
                <a:cs typeface="+mn-cs"/>
              </a:rPr>
              <a:t>Criteria for a good edge detector:</a:t>
            </a:r>
          </a:p>
          <a:p>
            <a:pPr lvl="1">
              <a:buFont typeface="Arial" charset="0"/>
              <a:buChar char="–"/>
              <a:defRPr/>
            </a:pPr>
            <a:r>
              <a:rPr lang="en-US" b="1" dirty="0">
                <a:ea typeface="+mn-ea"/>
              </a:rPr>
              <a:t>Good detection:</a:t>
            </a:r>
            <a:r>
              <a:rPr lang="en-US" dirty="0">
                <a:ea typeface="+mn-ea"/>
              </a:rPr>
              <a:t> the optimal detector should find all real edges, ignoring noise or other artifacts</a:t>
            </a:r>
          </a:p>
          <a:p>
            <a:pPr lvl="1">
              <a:buFont typeface="Arial" charset="0"/>
              <a:buChar char="–"/>
              <a:defRPr/>
            </a:pPr>
            <a:r>
              <a:rPr lang="en-US" b="1" dirty="0">
                <a:ea typeface="+mn-ea"/>
              </a:rPr>
              <a:t>Good localization</a:t>
            </a:r>
          </a:p>
          <a:p>
            <a:pPr lvl="2">
              <a:buFont typeface="Arial" charset="0"/>
              <a:buChar char="•"/>
              <a:defRPr/>
            </a:pPr>
            <a:r>
              <a:rPr lang="en-US" sz="2800" dirty="0">
                <a:ea typeface="+mn-ea"/>
              </a:rPr>
              <a:t>the edges detected must be as close as possible to the true edges</a:t>
            </a:r>
          </a:p>
          <a:p>
            <a:pPr lvl="2">
              <a:buFont typeface="Arial" charset="0"/>
              <a:buChar char="•"/>
              <a:defRPr/>
            </a:pPr>
            <a:r>
              <a:rPr lang="en-US" sz="2800" dirty="0">
                <a:ea typeface="+mn-ea"/>
              </a:rPr>
              <a:t>the detector must return one point only for each true edge point</a:t>
            </a:r>
          </a:p>
          <a:p>
            <a:pPr>
              <a:buFont typeface="Arial" charset="0"/>
              <a:buChar char="•"/>
              <a:defRPr/>
            </a:pPr>
            <a:r>
              <a:rPr lang="en-US" sz="3600" dirty="0">
                <a:ea typeface="+mn-ea"/>
                <a:cs typeface="+mn-cs"/>
              </a:rPr>
              <a:t>Cues of edge detection</a:t>
            </a:r>
          </a:p>
          <a:p>
            <a:pPr lvl="1">
              <a:buFont typeface="Arial" charset="0"/>
              <a:buChar char="–"/>
              <a:defRPr/>
            </a:pPr>
            <a:r>
              <a:rPr lang="en-US" dirty="0">
                <a:ea typeface="+mn-ea"/>
              </a:rPr>
              <a:t>Differences in color, intensity, or texture across the boundary</a:t>
            </a:r>
          </a:p>
          <a:p>
            <a:pPr lvl="1">
              <a:buFont typeface="Arial" charset="0"/>
              <a:buChar char="–"/>
              <a:defRPr/>
            </a:pPr>
            <a:r>
              <a:rPr lang="en-US" dirty="0">
                <a:ea typeface="+mn-ea"/>
              </a:rPr>
              <a:t>Continuity and closure</a:t>
            </a:r>
          </a:p>
          <a:p>
            <a:pPr lvl="1">
              <a:buFont typeface="Arial" charset="0"/>
              <a:buChar char="–"/>
              <a:defRPr/>
            </a:pPr>
            <a:r>
              <a:rPr lang="en-US" dirty="0">
                <a:ea typeface="+mn-ea"/>
              </a:rPr>
              <a:t>High-level knowledge</a:t>
            </a:r>
          </a:p>
          <a:p>
            <a:pPr lvl="1">
              <a:buFont typeface="Arial" charset="0"/>
              <a:buChar char="–"/>
              <a:defRPr/>
            </a:pPr>
            <a:endParaRPr lang="en-US" dirty="0">
              <a:ea typeface="+mn-ea"/>
            </a:endParaRPr>
          </a:p>
        </p:txBody>
      </p:sp>
      <p:sp>
        <p:nvSpPr>
          <p:cNvPr id="107523" name="Text Box 5">
            <a:extLst>
              <a:ext uri="{FF2B5EF4-FFF2-40B4-BE49-F238E27FC236}">
                <a16:creationId xmlns:a16="http://schemas.microsoft.com/office/drawing/2014/main" id="{CE03BDA2-CC20-7949-B30D-2CE6D8787809}"/>
              </a:ext>
            </a:extLst>
          </p:cNvPr>
          <p:cNvSpPr txBox="1">
            <a:spLocks noChangeArrowheads="1"/>
          </p:cNvSpPr>
          <p:nvPr/>
        </p:nvSpPr>
        <p:spPr bwMode="auto">
          <a:xfrm>
            <a:off x="7519988" y="6553200"/>
            <a:ext cx="15922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a:t>Source: L. Fei-Fei</a:t>
            </a:r>
          </a:p>
        </p:txBody>
      </p:sp>
    </p:spTree>
    <p:extLst>
      <p:ext uri="{BB962C8B-B14F-4D97-AF65-F5344CB8AC3E}">
        <p14:creationId xmlns:p14="http://schemas.microsoft.com/office/powerpoint/2010/main" val="11425317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875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875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9875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875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875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8755">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98755">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987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55" grpId="0" build="p" bldLvl="2"/>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a:extLst>
              <a:ext uri="{FF2B5EF4-FFF2-40B4-BE49-F238E27FC236}">
                <a16:creationId xmlns:a16="http://schemas.microsoft.com/office/drawing/2014/main" id="{1A8DA005-AD38-C44A-8EE2-F0C42BD12E6F}"/>
              </a:ext>
            </a:extLst>
          </p:cNvPr>
          <p:cNvSpPr>
            <a:spLocks noGrp="1" noChangeArrowheads="1"/>
          </p:cNvSpPr>
          <p:nvPr>
            <p:ph type="title"/>
          </p:nvPr>
        </p:nvSpPr>
        <p:spPr/>
        <p:txBody>
          <a:bodyPr/>
          <a:lstStyle/>
          <a:p>
            <a:r>
              <a:rPr lang="en-US" altLang="en-US">
                <a:ea typeface="ＭＳ Ｐゴシック" panose="020B0600070205080204" pitchFamily="34" charset="-128"/>
              </a:rPr>
              <a:t>Canny edge detector</a:t>
            </a:r>
          </a:p>
        </p:txBody>
      </p:sp>
      <p:sp>
        <p:nvSpPr>
          <p:cNvPr id="19459" name="Rectangle 3">
            <a:extLst>
              <a:ext uri="{FF2B5EF4-FFF2-40B4-BE49-F238E27FC236}">
                <a16:creationId xmlns:a16="http://schemas.microsoft.com/office/drawing/2014/main" id="{24D64E29-4459-CD41-BFD1-9F55D3F23D46}"/>
              </a:ext>
            </a:extLst>
          </p:cNvPr>
          <p:cNvSpPr>
            <a:spLocks noGrp="1" noChangeArrowheads="1"/>
          </p:cNvSpPr>
          <p:nvPr>
            <p:ph type="body" idx="1"/>
          </p:nvPr>
        </p:nvSpPr>
        <p:spPr>
          <a:xfrm>
            <a:off x="685800" y="1066800"/>
            <a:ext cx="7772400" cy="3886200"/>
          </a:xfrm>
        </p:spPr>
        <p:txBody>
          <a:bodyPr>
            <a:normAutofit lnSpcReduction="10000"/>
          </a:bodyPr>
          <a:lstStyle/>
          <a:p>
            <a:pPr>
              <a:buFontTx/>
              <a:buChar char="•"/>
              <a:defRPr/>
            </a:pPr>
            <a:r>
              <a:rPr lang="en-US">
                <a:ea typeface="+mn-ea"/>
                <a:cs typeface="+mn-cs"/>
              </a:rPr>
              <a:t>This is probably the most widely used edge detector in computer vision</a:t>
            </a:r>
          </a:p>
          <a:p>
            <a:pPr>
              <a:buFontTx/>
              <a:buChar char="•"/>
              <a:defRPr/>
            </a:pPr>
            <a:r>
              <a:rPr lang="en-US">
                <a:ea typeface="+mn-ea"/>
                <a:cs typeface="+mn-cs"/>
              </a:rPr>
              <a:t>Theoretical model: step-edges corrupted by additive Gaussian noise</a:t>
            </a:r>
          </a:p>
          <a:p>
            <a:pPr>
              <a:buFontTx/>
              <a:buChar char="•"/>
              <a:defRPr/>
            </a:pPr>
            <a:r>
              <a:rPr lang="en-US">
                <a:ea typeface="+mn-ea"/>
                <a:cs typeface="+mn-cs"/>
              </a:rPr>
              <a:t>Canny has shown that the first derivative of the Gaussian closely approximates the operator that optimizes the product of </a:t>
            </a:r>
            <a:r>
              <a:rPr lang="en-US" i="1">
                <a:ea typeface="+mn-ea"/>
                <a:cs typeface="+mn-cs"/>
              </a:rPr>
              <a:t>signal-to-noise ratio</a:t>
            </a:r>
            <a:r>
              <a:rPr lang="en-US">
                <a:ea typeface="+mn-ea"/>
                <a:cs typeface="+mn-cs"/>
              </a:rPr>
              <a:t> and localization</a:t>
            </a:r>
          </a:p>
        </p:txBody>
      </p:sp>
      <p:sp>
        <p:nvSpPr>
          <p:cNvPr id="109571" name="Rectangle 4">
            <a:extLst>
              <a:ext uri="{FF2B5EF4-FFF2-40B4-BE49-F238E27FC236}">
                <a16:creationId xmlns:a16="http://schemas.microsoft.com/office/drawing/2014/main" id="{EC307E68-2B7A-FF43-8BAA-91C53595B0C7}"/>
              </a:ext>
            </a:extLst>
          </p:cNvPr>
          <p:cNvSpPr>
            <a:spLocks noChangeArrowheads="1"/>
          </p:cNvSpPr>
          <p:nvPr/>
        </p:nvSpPr>
        <p:spPr bwMode="auto">
          <a:xfrm>
            <a:off x="457200" y="5532438"/>
            <a:ext cx="8229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t>J. Canny, </a:t>
            </a:r>
            <a:r>
              <a:rPr lang="en-US" altLang="en-US" sz="2000" b="1" i="1">
                <a:hlinkClick r:id="rId3"/>
              </a:rPr>
              <a:t>A Computational Approach To Edge Detection</a:t>
            </a:r>
            <a:r>
              <a:rPr lang="en-US" altLang="en-US" sz="2000"/>
              <a:t>, IEEE Trans. Pattern Analysis and Machine Intelligence, 8:679-714, 1986. </a:t>
            </a:r>
          </a:p>
        </p:txBody>
      </p:sp>
      <p:sp>
        <p:nvSpPr>
          <p:cNvPr id="109572" name="Text Box 5">
            <a:extLst>
              <a:ext uri="{FF2B5EF4-FFF2-40B4-BE49-F238E27FC236}">
                <a16:creationId xmlns:a16="http://schemas.microsoft.com/office/drawing/2014/main" id="{6BF63684-E129-8947-899A-3D66E6CBE5A3}"/>
              </a:ext>
            </a:extLst>
          </p:cNvPr>
          <p:cNvSpPr txBox="1">
            <a:spLocks noChangeArrowheads="1"/>
          </p:cNvSpPr>
          <p:nvPr/>
        </p:nvSpPr>
        <p:spPr bwMode="auto">
          <a:xfrm>
            <a:off x="7519988" y="6553200"/>
            <a:ext cx="15922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a:t>Source: L. Fei-Fei</a:t>
            </a:r>
          </a:p>
        </p:txBody>
      </p:sp>
    </p:spTree>
    <p:extLst>
      <p:ext uri="{BB962C8B-B14F-4D97-AF65-F5344CB8AC3E}">
        <p14:creationId xmlns:p14="http://schemas.microsoft.com/office/powerpoint/2010/main" val="2984598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a:extLst>
              <a:ext uri="{FF2B5EF4-FFF2-40B4-BE49-F238E27FC236}">
                <a16:creationId xmlns:a16="http://schemas.microsoft.com/office/drawing/2014/main" id="{D5DDABAF-C34B-544C-84DF-744CEC0BF7F6}"/>
              </a:ext>
            </a:extLst>
          </p:cNvPr>
          <p:cNvSpPr>
            <a:spLocks noGrp="1" noChangeArrowheads="1"/>
          </p:cNvSpPr>
          <p:nvPr>
            <p:ph type="title"/>
          </p:nvPr>
        </p:nvSpPr>
        <p:spPr/>
        <p:txBody>
          <a:bodyPr/>
          <a:lstStyle/>
          <a:p>
            <a:r>
              <a:rPr lang="en-US" altLang="en-US">
                <a:ea typeface="ＭＳ Ｐゴシック" panose="020B0600070205080204" pitchFamily="34" charset="-128"/>
              </a:rPr>
              <a:t>Canny edge detector</a:t>
            </a:r>
          </a:p>
        </p:txBody>
      </p:sp>
      <p:sp>
        <p:nvSpPr>
          <p:cNvPr id="19459" name="Rectangle 3">
            <a:extLst>
              <a:ext uri="{FF2B5EF4-FFF2-40B4-BE49-F238E27FC236}">
                <a16:creationId xmlns:a16="http://schemas.microsoft.com/office/drawing/2014/main" id="{1224C11A-C3F8-9C4F-A515-B4DE77640F69}"/>
              </a:ext>
            </a:extLst>
          </p:cNvPr>
          <p:cNvSpPr>
            <a:spLocks noGrp="1" noChangeArrowheads="1"/>
          </p:cNvSpPr>
          <p:nvPr>
            <p:ph type="body" idx="1"/>
          </p:nvPr>
        </p:nvSpPr>
        <p:spPr>
          <a:xfrm>
            <a:off x="685800" y="1066800"/>
            <a:ext cx="7772400" cy="3886200"/>
          </a:xfrm>
        </p:spPr>
        <p:txBody>
          <a:bodyPr/>
          <a:lstStyle/>
          <a:p>
            <a:pPr>
              <a:buFontTx/>
              <a:buChar char="•"/>
              <a:defRPr/>
            </a:pPr>
            <a:r>
              <a:rPr lang="en-US" dirty="0">
                <a:ea typeface="+mn-ea"/>
                <a:cs typeface="+mn-cs"/>
              </a:rPr>
              <a:t>Minimizes the probability of multiply detecting an edge</a:t>
            </a:r>
          </a:p>
          <a:p>
            <a:pPr>
              <a:buFontTx/>
              <a:buChar char="•"/>
              <a:defRPr/>
            </a:pPr>
            <a:r>
              <a:rPr lang="en-US" dirty="0">
                <a:ea typeface="+mn-ea"/>
                <a:cs typeface="+mn-cs"/>
              </a:rPr>
              <a:t>Minimizes the probability of failing to detect an edge</a:t>
            </a:r>
          </a:p>
          <a:p>
            <a:pPr>
              <a:buFontTx/>
              <a:buChar char="•"/>
              <a:defRPr/>
            </a:pPr>
            <a:r>
              <a:rPr lang="en-US" dirty="0">
                <a:ea typeface="+mn-ea"/>
                <a:cs typeface="+mn-cs"/>
              </a:rPr>
              <a:t>Minimizes the distance of the reported edge to the true edge.</a:t>
            </a:r>
          </a:p>
        </p:txBody>
      </p:sp>
      <p:sp>
        <p:nvSpPr>
          <p:cNvPr id="111619" name="Rectangle 4">
            <a:extLst>
              <a:ext uri="{FF2B5EF4-FFF2-40B4-BE49-F238E27FC236}">
                <a16:creationId xmlns:a16="http://schemas.microsoft.com/office/drawing/2014/main" id="{D484B0A1-F42D-4143-AA69-EEFA3D05C62E}"/>
              </a:ext>
            </a:extLst>
          </p:cNvPr>
          <p:cNvSpPr>
            <a:spLocks noChangeArrowheads="1"/>
          </p:cNvSpPr>
          <p:nvPr/>
        </p:nvSpPr>
        <p:spPr bwMode="auto">
          <a:xfrm>
            <a:off x="457200" y="5532438"/>
            <a:ext cx="8229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t>J. Canny, </a:t>
            </a:r>
            <a:r>
              <a:rPr lang="en-US" altLang="en-US" sz="2000" b="1" i="1">
                <a:hlinkClick r:id="rId3"/>
              </a:rPr>
              <a:t>A Computational Approach To Edge Detection</a:t>
            </a:r>
            <a:r>
              <a:rPr lang="en-US" altLang="en-US" sz="2000"/>
              <a:t>, IEEE Trans. Pattern Analysis and Machine Intelligence, 8:679-714, 1986. </a:t>
            </a:r>
          </a:p>
        </p:txBody>
      </p:sp>
      <p:sp>
        <p:nvSpPr>
          <p:cNvPr id="111620" name="Text Box 5">
            <a:extLst>
              <a:ext uri="{FF2B5EF4-FFF2-40B4-BE49-F238E27FC236}">
                <a16:creationId xmlns:a16="http://schemas.microsoft.com/office/drawing/2014/main" id="{BCFD5662-1C4A-854A-8737-E327C6625C9F}"/>
              </a:ext>
            </a:extLst>
          </p:cNvPr>
          <p:cNvSpPr txBox="1">
            <a:spLocks noChangeArrowheads="1"/>
          </p:cNvSpPr>
          <p:nvPr/>
        </p:nvSpPr>
        <p:spPr bwMode="auto">
          <a:xfrm>
            <a:off x="7519988" y="6553200"/>
            <a:ext cx="15922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a:t>Source: L. Fei-Fei</a:t>
            </a:r>
          </a:p>
        </p:txBody>
      </p:sp>
    </p:spTree>
    <p:extLst>
      <p:ext uri="{BB962C8B-B14F-4D97-AF65-F5344CB8AC3E}">
        <p14:creationId xmlns:p14="http://schemas.microsoft.com/office/powerpoint/2010/main" val="3582387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5" name="Title 1">
            <a:extLst>
              <a:ext uri="{FF2B5EF4-FFF2-40B4-BE49-F238E27FC236}">
                <a16:creationId xmlns:a16="http://schemas.microsoft.com/office/drawing/2014/main" id="{298409F2-696C-B240-B979-DC57FA235BE0}"/>
              </a:ext>
            </a:extLst>
          </p:cNvPr>
          <p:cNvSpPr>
            <a:spLocks noGrp="1"/>
          </p:cNvSpPr>
          <p:nvPr>
            <p:ph type="title"/>
          </p:nvPr>
        </p:nvSpPr>
        <p:spPr/>
        <p:txBody>
          <a:bodyPr>
            <a:normAutofit fontScale="90000"/>
          </a:bodyPr>
          <a:lstStyle/>
          <a:p>
            <a:r>
              <a:rPr lang="en-US" altLang="en-US">
                <a:ea typeface="ＭＳ Ｐゴシック" panose="020B0600070205080204" pitchFamily="34" charset="-128"/>
              </a:rPr>
              <a:t>Note about Matlab’s Canny detector</a:t>
            </a:r>
          </a:p>
        </p:txBody>
      </p:sp>
      <p:sp>
        <p:nvSpPr>
          <p:cNvPr id="113666" name="Content Placeholder 2">
            <a:extLst>
              <a:ext uri="{FF2B5EF4-FFF2-40B4-BE49-F238E27FC236}">
                <a16:creationId xmlns:a16="http://schemas.microsoft.com/office/drawing/2014/main" id="{8887BDED-258B-E44E-8562-F3A391F0494B}"/>
              </a:ext>
            </a:extLst>
          </p:cNvPr>
          <p:cNvSpPr>
            <a:spLocks noGrp="1"/>
          </p:cNvSpPr>
          <p:nvPr>
            <p:ph idx="1"/>
          </p:nvPr>
        </p:nvSpPr>
        <p:spPr/>
        <p:txBody>
          <a:bodyPr/>
          <a:lstStyle/>
          <a:p>
            <a:r>
              <a:rPr lang="en-US" altLang="en-US">
                <a:ea typeface="ＭＳ Ｐゴシック" panose="020B0600070205080204" pitchFamily="34" charset="-128"/>
              </a:rPr>
              <a:t>Small errors in implementation</a:t>
            </a:r>
          </a:p>
          <a:p>
            <a:pPr lvl="1"/>
            <a:r>
              <a:rPr lang="en-US" altLang="en-US">
                <a:ea typeface="ＭＳ Ｐゴシック" panose="020B0600070205080204" pitchFamily="34" charset="-128"/>
              </a:rPr>
              <a:t>Gaussian function not properly normalized</a:t>
            </a:r>
          </a:p>
          <a:p>
            <a:pPr lvl="1"/>
            <a:r>
              <a:rPr lang="en-US" altLang="en-US">
                <a:ea typeface="ＭＳ Ｐゴシック" panose="020B0600070205080204" pitchFamily="34" charset="-128"/>
              </a:rPr>
              <a:t>First filters with a Gaussian, then a difference of Gaussian (equivalent to filtering with a larger Gaussian and taking difference)</a:t>
            </a:r>
          </a:p>
          <a:p>
            <a:pPr lvl="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958347019"/>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12345425-DCE9-8D4F-B330-73EA95CDCC4F}"/>
              </a:ext>
            </a:extLst>
          </p:cNvPr>
          <p:cNvSpPr>
            <a:spLocks noGrp="1" noChangeArrowheads="1"/>
          </p:cNvSpPr>
          <p:nvPr>
            <p:ph type="title"/>
          </p:nvPr>
        </p:nvSpPr>
        <p:spPr/>
        <p:txBody>
          <a:bodyPr/>
          <a:lstStyle/>
          <a:p>
            <a:r>
              <a:rPr lang="en-US" altLang="en-US">
                <a:ea typeface="ＭＳ Ｐゴシック" panose="020B0600070205080204" pitchFamily="34" charset="-128"/>
              </a:rPr>
              <a:t>Example</a:t>
            </a:r>
          </a:p>
        </p:txBody>
      </p:sp>
      <p:sp>
        <p:nvSpPr>
          <p:cNvPr id="114690" name="Rectangle 3">
            <a:extLst>
              <a:ext uri="{FF2B5EF4-FFF2-40B4-BE49-F238E27FC236}">
                <a16:creationId xmlns:a16="http://schemas.microsoft.com/office/drawing/2014/main" id="{916AE680-303B-164D-ADA7-FA51A13737EA}"/>
              </a:ext>
            </a:extLst>
          </p:cNvPr>
          <p:cNvSpPr>
            <a:spLocks noGrp="1" noChangeArrowheads="1"/>
          </p:cNvSpPr>
          <p:nvPr>
            <p:ph type="body" idx="1"/>
          </p:nvPr>
        </p:nvSpPr>
        <p:spPr>
          <a:xfrm>
            <a:off x="685800" y="5791200"/>
            <a:ext cx="7772400" cy="609600"/>
          </a:xfrm>
        </p:spPr>
        <p:txBody>
          <a:bodyPr/>
          <a:lstStyle/>
          <a:p>
            <a:pPr algn="ctr">
              <a:buFont typeface="Arial" panose="020B0604020202020204" pitchFamily="34" charset="0"/>
              <a:buNone/>
            </a:pPr>
            <a:r>
              <a:rPr lang="en-US" altLang="en-US">
                <a:ea typeface="ＭＳ Ｐゴシック" panose="020B0600070205080204" pitchFamily="34" charset="-128"/>
              </a:rPr>
              <a:t>original image (Lena)</a:t>
            </a:r>
          </a:p>
        </p:txBody>
      </p:sp>
      <p:pic>
        <p:nvPicPr>
          <p:cNvPr id="114691" name="Picture 4" descr="lena">
            <a:extLst>
              <a:ext uri="{FF2B5EF4-FFF2-40B4-BE49-F238E27FC236}">
                <a16:creationId xmlns:a16="http://schemas.microsoft.com/office/drawing/2014/main" id="{72B799A5-945B-4E4B-BFF3-1F4DF03E6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250950"/>
            <a:ext cx="438785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72737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a:extLst>
              <a:ext uri="{FF2B5EF4-FFF2-40B4-BE49-F238E27FC236}">
                <a16:creationId xmlns:a16="http://schemas.microsoft.com/office/drawing/2014/main" id="{BAA30B63-06DA-5245-9FAA-096E78D0CA24}"/>
              </a:ext>
            </a:extLst>
          </p:cNvPr>
          <p:cNvSpPr>
            <a:spLocks noGrp="1" noChangeArrowheads="1"/>
          </p:cNvSpPr>
          <p:nvPr>
            <p:ph type="title"/>
          </p:nvPr>
        </p:nvSpPr>
        <p:spPr/>
        <p:txBody>
          <a:bodyPr/>
          <a:lstStyle/>
          <a:p>
            <a:r>
              <a:rPr lang="en-US" altLang="en-US">
                <a:ea typeface="ＭＳ Ｐゴシック" panose="020B0600070205080204" pitchFamily="34" charset="-128"/>
              </a:rPr>
              <a:t>Derivative of Gaussian filter</a:t>
            </a:r>
          </a:p>
        </p:txBody>
      </p:sp>
      <p:pic>
        <p:nvPicPr>
          <p:cNvPr id="116738" name="Picture 4">
            <a:extLst>
              <a:ext uri="{FF2B5EF4-FFF2-40B4-BE49-F238E27FC236}">
                <a16:creationId xmlns:a16="http://schemas.microsoft.com/office/drawing/2014/main" id="{42FDC1D1-8460-3740-B7F9-D7E79FCA3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1148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9" name="Picture 5">
            <a:extLst>
              <a:ext uri="{FF2B5EF4-FFF2-40B4-BE49-F238E27FC236}">
                <a16:creationId xmlns:a16="http://schemas.microsoft.com/office/drawing/2014/main" id="{C49183EF-CFCC-F54A-A3E5-31C6DFC024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41148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0" name="Picture 6">
            <a:extLst>
              <a:ext uri="{FF2B5EF4-FFF2-40B4-BE49-F238E27FC236}">
                <a16:creationId xmlns:a16="http://schemas.microsoft.com/office/drawing/2014/main" id="{D82FA72B-F6F3-B84A-9FC3-50278F82A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006475"/>
            <a:ext cx="3429000"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1" name="Picture 7">
            <a:extLst>
              <a:ext uri="{FF2B5EF4-FFF2-40B4-BE49-F238E27FC236}">
                <a16:creationId xmlns:a16="http://schemas.microsoft.com/office/drawing/2014/main" id="{3A5D3131-FDA1-FA4D-BA6F-6EB6690C92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990600"/>
            <a:ext cx="3363913"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2" name="Text Box 8">
            <a:extLst>
              <a:ext uri="{FF2B5EF4-FFF2-40B4-BE49-F238E27FC236}">
                <a16:creationId xmlns:a16="http://schemas.microsoft.com/office/drawing/2014/main" id="{7EF6EC23-E7FF-2345-ADA2-A950B6A36B3D}"/>
              </a:ext>
            </a:extLst>
          </p:cNvPr>
          <p:cNvSpPr txBox="1">
            <a:spLocks noChangeArrowheads="1"/>
          </p:cNvSpPr>
          <p:nvPr/>
        </p:nvSpPr>
        <p:spPr bwMode="auto">
          <a:xfrm>
            <a:off x="2117725" y="3544888"/>
            <a:ext cx="1592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1"/>
              <a:t>x</a:t>
            </a:r>
            <a:r>
              <a:rPr lang="en-US" altLang="en-US" sz="1800"/>
              <a:t>-direction</a:t>
            </a:r>
          </a:p>
        </p:txBody>
      </p:sp>
      <p:sp>
        <p:nvSpPr>
          <p:cNvPr id="116743" name="Text Box 9">
            <a:extLst>
              <a:ext uri="{FF2B5EF4-FFF2-40B4-BE49-F238E27FC236}">
                <a16:creationId xmlns:a16="http://schemas.microsoft.com/office/drawing/2014/main" id="{AF71A0DA-3D62-2546-9E1F-CC1A45DCEE1A}"/>
              </a:ext>
            </a:extLst>
          </p:cNvPr>
          <p:cNvSpPr txBox="1">
            <a:spLocks noChangeArrowheads="1"/>
          </p:cNvSpPr>
          <p:nvPr/>
        </p:nvSpPr>
        <p:spPr bwMode="auto">
          <a:xfrm>
            <a:off x="5570538" y="3505200"/>
            <a:ext cx="1592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1"/>
              <a:t>y</a:t>
            </a:r>
            <a:r>
              <a:rPr lang="en-US" altLang="en-US" sz="1800"/>
              <a:t>-direction</a:t>
            </a:r>
          </a:p>
        </p:txBody>
      </p:sp>
    </p:spTree>
    <p:extLst>
      <p:ext uri="{BB962C8B-B14F-4D97-AF65-F5344CB8AC3E}">
        <p14:creationId xmlns:p14="http://schemas.microsoft.com/office/powerpoint/2010/main" val="11990416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9BF3263A-03CC-1549-AB7B-B16D9D12D406}"/>
              </a:ext>
            </a:extLst>
          </p:cNvPr>
          <p:cNvSpPr>
            <a:spLocks noGrp="1"/>
          </p:cNvSpPr>
          <p:nvPr>
            <p:ph type="title"/>
          </p:nvPr>
        </p:nvSpPr>
        <p:spPr/>
        <p:txBody>
          <a:bodyPr/>
          <a:lstStyle/>
          <a:p>
            <a:r>
              <a:rPr lang="en-US" altLang="en-US">
                <a:ea typeface="ＭＳ Ｐゴシック" panose="020B0600070205080204" pitchFamily="34" charset="-128"/>
              </a:rPr>
              <a:t>Compute Gradients (DoG)</a:t>
            </a:r>
          </a:p>
        </p:txBody>
      </p:sp>
      <p:pic>
        <p:nvPicPr>
          <p:cNvPr id="118786" name="Picture 4" descr="C:\Documents and Settings\Derek Hoiem\My Documents\Classes\Spring10 - Computer Vision\figs\7\lena_gmag.png">
            <a:extLst>
              <a:ext uri="{FF2B5EF4-FFF2-40B4-BE49-F238E27FC236}">
                <a16:creationId xmlns:a16="http://schemas.microsoft.com/office/drawing/2014/main" id="{8FB36911-FC72-0243-A01E-A9DF18827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981200"/>
            <a:ext cx="2925763"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7" name="Picture 5" descr="C:\Documents and Settings\Derek Hoiem\My Documents\Classes\Spring10 - Computer Vision\figs\7\lena_gmag_x.png">
            <a:extLst>
              <a:ext uri="{FF2B5EF4-FFF2-40B4-BE49-F238E27FC236}">
                <a16:creationId xmlns:a16="http://schemas.microsoft.com/office/drawing/2014/main" id="{71160383-579E-704A-859F-A84B48CB8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1200"/>
            <a:ext cx="2925763"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6" descr="C:\Documents and Settings\Derek Hoiem\My Documents\Classes\Spring10 - Computer Vision\figs\7\lena_gmag_y.png">
            <a:extLst>
              <a:ext uri="{FF2B5EF4-FFF2-40B4-BE49-F238E27FC236}">
                <a16:creationId xmlns:a16="http://schemas.microsoft.com/office/drawing/2014/main" id="{01C62B6A-E811-E04D-95E6-05E093702F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1981200"/>
            <a:ext cx="2925763"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9" name="TextBox 6">
            <a:extLst>
              <a:ext uri="{FF2B5EF4-FFF2-40B4-BE49-F238E27FC236}">
                <a16:creationId xmlns:a16="http://schemas.microsoft.com/office/drawing/2014/main" id="{4DF4EAD8-ABD3-564E-91C5-429623E266FB}"/>
              </a:ext>
            </a:extLst>
          </p:cNvPr>
          <p:cNvSpPr txBox="1">
            <a:spLocks noChangeArrowheads="1"/>
          </p:cNvSpPr>
          <p:nvPr/>
        </p:nvSpPr>
        <p:spPr bwMode="auto">
          <a:xfrm>
            <a:off x="0" y="4876800"/>
            <a:ext cx="3124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800"/>
              <a:t>X-Derivative of Gaussian</a:t>
            </a:r>
          </a:p>
        </p:txBody>
      </p:sp>
      <p:sp>
        <p:nvSpPr>
          <p:cNvPr id="118790" name="TextBox 7">
            <a:extLst>
              <a:ext uri="{FF2B5EF4-FFF2-40B4-BE49-F238E27FC236}">
                <a16:creationId xmlns:a16="http://schemas.microsoft.com/office/drawing/2014/main" id="{818894A2-C01E-F84D-8D75-435FB85FB5A3}"/>
              </a:ext>
            </a:extLst>
          </p:cNvPr>
          <p:cNvSpPr txBox="1">
            <a:spLocks noChangeArrowheads="1"/>
          </p:cNvSpPr>
          <p:nvPr/>
        </p:nvSpPr>
        <p:spPr bwMode="auto">
          <a:xfrm>
            <a:off x="2971800" y="4876800"/>
            <a:ext cx="3124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800"/>
              <a:t>Y-Derivative of Gaussian</a:t>
            </a:r>
          </a:p>
        </p:txBody>
      </p:sp>
      <p:sp>
        <p:nvSpPr>
          <p:cNvPr id="118791" name="TextBox 8">
            <a:extLst>
              <a:ext uri="{FF2B5EF4-FFF2-40B4-BE49-F238E27FC236}">
                <a16:creationId xmlns:a16="http://schemas.microsoft.com/office/drawing/2014/main" id="{FAED725B-A281-2A49-A754-D53B552D9C5D}"/>
              </a:ext>
            </a:extLst>
          </p:cNvPr>
          <p:cNvSpPr txBox="1">
            <a:spLocks noChangeArrowheads="1"/>
          </p:cNvSpPr>
          <p:nvPr/>
        </p:nvSpPr>
        <p:spPr bwMode="auto">
          <a:xfrm>
            <a:off x="6096000" y="4876800"/>
            <a:ext cx="3124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800"/>
              <a:t>Gradient Magnitude</a:t>
            </a:r>
          </a:p>
        </p:txBody>
      </p:sp>
    </p:spTree>
    <p:extLst>
      <p:ext uri="{BB962C8B-B14F-4D97-AF65-F5344CB8AC3E}">
        <p14:creationId xmlns:p14="http://schemas.microsoft.com/office/powerpoint/2010/main" val="157577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a:extLst>
              <a:ext uri="{FF2B5EF4-FFF2-40B4-BE49-F238E27FC236}">
                <a16:creationId xmlns:a16="http://schemas.microsoft.com/office/drawing/2014/main" id="{61563B6D-171F-FF45-A916-FD010206DDFB}"/>
              </a:ext>
            </a:extLst>
          </p:cNvPr>
          <p:cNvSpPr>
            <a:spLocks noGrp="1" noChangeArrowheads="1"/>
          </p:cNvSpPr>
          <p:nvPr>
            <p:ph type="title"/>
          </p:nvPr>
        </p:nvSpPr>
        <p:spPr/>
        <p:txBody>
          <a:bodyPr/>
          <a:lstStyle/>
          <a:p>
            <a:r>
              <a:rPr lang="en-US" altLang="en-US">
                <a:ea typeface="ＭＳ Ｐゴシック" panose="020B0600070205080204" pitchFamily="34" charset="-128"/>
              </a:rPr>
              <a:t>The Canny edge detector</a:t>
            </a:r>
          </a:p>
        </p:txBody>
      </p:sp>
      <p:sp>
        <p:nvSpPr>
          <p:cNvPr id="119810" name="Rectangle 3">
            <a:extLst>
              <a:ext uri="{FF2B5EF4-FFF2-40B4-BE49-F238E27FC236}">
                <a16:creationId xmlns:a16="http://schemas.microsoft.com/office/drawing/2014/main" id="{64E31ED1-B072-0D46-B30C-05842776DDFA}"/>
              </a:ext>
            </a:extLst>
          </p:cNvPr>
          <p:cNvSpPr>
            <a:spLocks noGrp="1" noChangeArrowheads="1"/>
          </p:cNvSpPr>
          <p:nvPr>
            <p:ph type="body" idx="1"/>
          </p:nvPr>
        </p:nvSpPr>
        <p:spPr>
          <a:xfrm>
            <a:off x="685800" y="5791200"/>
            <a:ext cx="7772400" cy="609600"/>
          </a:xfrm>
        </p:spPr>
        <p:txBody>
          <a:bodyPr/>
          <a:lstStyle/>
          <a:p>
            <a:pPr algn="ctr"/>
            <a:r>
              <a:rPr lang="en-US" altLang="en-US">
                <a:ea typeface="ＭＳ Ｐゴシック" panose="020B0600070205080204" pitchFamily="34" charset="-128"/>
              </a:rPr>
              <a:t>original image (Lena)</a:t>
            </a:r>
          </a:p>
        </p:txBody>
      </p:sp>
      <p:pic>
        <p:nvPicPr>
          <p:cNvPr id="119811" name="Picture 5" descr="lena">
            <a:extLst>
              <a:ext uri="{FF2B5EF4-FFF2-40B4-BE49-F238E27FC236}">
                <a16:creationId xmlns:a16="http://schemas.microsoft.com/office/drawing/2014/main" id="{9D11FFF6-B0C1-9D49-97C2-A2A5EF4FA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250950"/>
            <a:ext cx="438785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43199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a:extLst>
              <a:ext uri="{FF2B5EF4-FFF2-40B4-BE49-F238E27FC236}">
                <a16:creationId xmlns:a16="http://schemas.microsoft.com/office/drawing/2014/main" id="{AA2A77D7-2345-7B48-A6DA-5FA5824C8778}"/>
              </a:ext>
            </a:extLst>
          </p:cNvPr>
          <p:cNvSpPr>
            <a:spLocks noGrp="1" noChangeArrowheads="1"/>
          </p:cNvSpPr>
          <p:nvPr>
            <p:ph type="title"/>
          </p:nvPr>
        </p:nvSpPr>
        <p:spPr/>
        <p:txBody>
          <a:bodyPr/>
          <a:lstStyle/>
          <a:p>
            <a:r>
              <a:rPr lang="en-US" altLang="en-US">
                <a:ea typeface="ＭＳ Ｐゴシック" panose="020B0600070205080204" pitchFamily="34" charset="-128"/>
              </a:rPr>
              <a:t>The Canny edge detector</a:t>
            </a:r>
          </a:p>
        </p:txBody>
      </p:sp>
      <p:pic>
        <p:nvPicPr>
          <p:cNvPr id="120834" name="Picture 5" descr="canny3">
            <a:extLst>
              <a:ext uri="{FF2B5EF4-FFF2-40B4-BE49-F238E27FC236}">
                <a16:creationId xmlns:a16="http://schemas.microsoft.com/office/drawing/2014/main" id="{A8B8CEAA-4B0C-2D4A-B5F5-3EB83B7E48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219200"/>
            <a:ext cx="438785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49" name="Rectangle 9">
            <a:extLst>
              <a:ext uri="{FF2B5EF4-FFF2-40B4-BE49-F238E27FC236}">
                <a16:creationId xmlns:a16="http://schemas.microsoft.com/office/drawing/2014/main" id="{87E030A1-AEF0-D847-98D0-146134AC2A55}"/>
              </a:ext>
            </a:extLst>
          </p:cNvPr>
          <p:cNvSpPr>
            <a:spLocks noChangeArrowheads="1"/>
          </p:cNvSpPr>
          <p:nvPr/>
        </p:nvSpPr>
        <p:spPr bwMode="auto">
          <a:xfrm>
            <a:off x="685800" y="5791200"/>
            <a:ext cx="7772400"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gn="ctr">
              <a:spcBef>
                <a:spcPct val="20000"/>
              </a:spcBef>
              <a:defRPr/>
            </a:pPr>
            <a:r>
              <a:rPr lang="en-US">
                <a:latin typeface="Arial" charset="0"/>
                <a:ea typeface="ＭＳ Ｐゴシック" charset="0"/>
                <a:cs typeface="Arial" charset="0"/>
              </a:rPr>
              <a:t>norm of the gradient</a:t>
            </a:r>
          </a:p>
        </p:txBody>
      </p:sp>
    </p:spTree>
    <p:extLst>
      <p:ext uri="{BB962C8B-B14F-4D97-AF65-F5344CB8AC3E}">
        <p14:creationId xmlns:p14="http://schemas.microsoft.com/office/powerpoint/2010/main" val="5981179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E1555B2C-6731-A94D-94C5-E2F260F2046E}"/>
              </a:ext>
            </a:extLst>
          </p:cNvPr>
          <p:cNvSpPr>
            <a:spLocks noGrp="1" noChangeArrowheads="1"/>
          </p:cNvSpPr>
          <p:nvPr>
            <p:ph type="title"/>
          </p:nvPr>
        </p:nvSpPr>
        <p:spPr/>
        <p:txBody>
          <a:bodyPr/>
          <a:lstStyle/>
          <a:p>
            <a:r>
              <a:rPr lang="en-US" altLang="en-US">
                <a:ea typeface="ＭＳ Ｐゴシック" panose="020B0600070205080204" pitchFamily="34" charset="-128"/>
              </a:rPr>
              <a:t>The Canny edge detector</a:t>
            </a:r>
          </a:p>
        </p:txBody>
      </p:sp>
      <p:pic>
        <p:nvPicPr>
          <p:cNvPr id="121858" name="Picture 5" descr="canny4">
            <a:extLst>
              <a:ext uri="{FF2B5EF4-FFF2-40B4-BE49-F238E27FC236}">
                <a16:creationId xmlns:a16="http://schemas.microsoft.com/office/drawing/2014/main" id="{7E79D9B6-CFF1-1046-A8BD-57017F990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219200"/>
            <a:ext cx="4360863"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871" name="Rectangle 7">
            <a:extLst>
              <a:ext uri="{FF2B5EF4-FFF2-40B4-BE49-F238E27FC236}">
                <a16:creationId xmlns:a16="http://schemas.microsoft.com/office/drawing/2014/main" id="{9ACC1362-A08C-9C4A-A893-32DA1A83F0C9}"/>
              </a:ext>
            </a:extLst>
          </p:cNvPr>
          <p:cNvSpPr>
            <a:spLocks noChangeArrowheads="1"/>
          </p:cNvSpPr>
          <p:nvPr/>
        </p:nvSpPr>
        <p:spPr bwMode="auto">
          <a:xfrm>
            <a:off x="685800" y="5791200"/>
            <a:ext cx="7772400"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gn="ctr">
              <a:spcBef>
                <a:spcPct val="20000"/>
              </a:spcBef>
              <a:defRPr/>
            </a:pPr>
            <a:r>
              <a:rPr lang="en-US">
                <a:latin typeface="Arial" charset="0"/>
                <a:ea typeface="ＭＳ Ｐゴシック" charset="0"/>
                <a:cs typeface="Arial" charset="0"/>
              </a:rPr>
              <a:t>thresholding</a:t>
            </a:r>
          </a:p>
        </p:txBody>
      </p:sp>
    </p:spTree>
    <p:extLst>
      <p:ext uri="{BB962C8B-B14F-4D97-AF65-F5344CB8AC3E}">
        <p14:creationId xmlns:p14="http://schemas.microsoft.com/office/powerpoint/2010/main" val="1910008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2546" y="1417638"/>
            <a:ext cx="6950057" cy="830997"/>
          </a:xfrm>
          <a:prstGeom prst="rect">
            <a:avLst/>
          </a:prstGeom>
          <a:noFill/>
        </p:spPr>
        <p:txBody>
          <a:bodyPr wrap="square" rtlCol="0">
            <a:spAutoFit/>
          </a:bodyPr>
          <a:lstStyle/>
          <a:p>
            <a:r>
              <a:rPr lang="en-US" sz="2400" dirty="0"/>
              <a:t>The cumulative distribution function (CDF) is shown below</a:t>
            </a:r>
          </a:p>
        </p:txBody>
      </p:sp>
      <p:sp>
        <p:nvSpPr>
          <p:cNvPr id="7" name="Title 1"/>
          <p:cNvSpPr>
            <a:spLocks noGrp="1"/>
          </p:cNvSpPr>
          <p:nvPr>
            <p:ph type="title"/>
          </p:nvPr>
        </p:nvSpPr>
        <p:spPr>
          <a:xfrm>
            <a:off x="457200" y="274638"/>
            <a:ext cx="8229600" cy="1143000"/>
          </a:xfrm>
        </p:spPr>
        <p:txBody>
          <a:bodyPr/>
          <a:lstStyle/>
          <a:p>
            <a:r>
              <a:rPr lang="en-US" dirty="0"/>
              <a:t>Let’s look at in more details</a:t>
            </a:r>
          </a:p>
        </p:txBody>
      </p:sp>
      <p:graphicFrame>
        <p:nvGraphicFramePr>
          <p:cNvPr id="2" name="Table 1"/>
          <p:cNvGraphicFramePr>
            <a:graphicFrameLocks noGrp="1"/>
          </p:cNvGraphicFramePr>
          <p:nvPr>
            <p:extLst>
              <p:ext uri="{D42A27DB-BD31-4B8C-83A1-F6EECF244321}">
                <p14:modId xmlns:p14="http://schemas.microsoft.com/office/powerpoint/2010/main" val="1376843460"/>
              </p:ext>
            </p:extLst>
          </p:nvPr>
        </p:nvGraphicFramePr>
        <p:xfrm>
          <a:off x="1347603" y="2649522"/>
          <a:ext cx="4191276" cy="3657600"/>
        </p:xfrm>
        <a:graphic>
          <a:graphicData uri="http://schemas.openxmlformats.org/drawingml/2006/table">
            <a:tbl>
              <a:tblPr firstRow="1" bandRow="1">
                <a:tableStyleId>{2D5ABB26-0587-4C30-8999-92F81FD0307C}</a:tableStyleId>
              </a:tblPr>
              <a:tblGrid>
                <a:gridCol w="1397092">
                  <a:extLst>
                    <a:ext uri="{9D8B030D-6E8A-4147-A177-3AD203B41FA5}">
                      <a16:colId xmlns:a16="http://schemas.microsoft.com/office/drawing/2014/main" val="20000"/>
                    </a:ext>
                  </a:extLst>
                </a:gridCol>
                <a:gridCol w="1397092">
                  <a:extLst>
                    <a:ext uri="{9D8B030D-6E8A-4147-A177-3AD203B41FA5}">
                      <a16:colId xmlns:a16="http://schemas.microsoft.com/office/drawing/2014/main" val="20001"/>
                    </a:ext>
                  </a:extLst>
                </a:gridCol>
                <a:gridCol w="1397092">
                  <a:extLst>
                    <a:ext uri="{9D8B030D-6E8A-4147-A177-3AD203B41FA5}">
                      <a16:colId xmlns:a16="http://schemas.microsoft.com/office/drawing/2014/main" val="20002"/>
                    </a:ext>
                  </a:extLst>
                </a:gridCol>
              </a:tblGrid>
              <a:tr h="334847">
                <a:tc>
                  <a:txBody>
                    <a:bodyPr/>
                    <a:lstStyle/>
                    <a:p>
                      <a:r>
                        <a:rPr lang="en-US" dirty="0"/>
                        <a:t>Value</a:t>
                      </a:r>
                    </a:p>
                  </a:txBody>
                  <a:tcPr/>
                </a:tc>
                <a:tc>
                  <a:txBody>
                    <a:bodyPr/>
                    <a:lstStyle/>
                    <a:p>
                      <a:r>
                        <a:rPr lang="en-US" dirty="0" err="1"/>
                        <a:t>cdf</a:t>
                      </a:r>
                      <a:endParaRPr lang="en-US" dirty="0"/>
                    </a:p>
                  </a:txBody>
                  <a:tcPr/>
                </a:tc>
                <a:tc>
                  <a:txBody>
                    <a:bodyPr/>
                    <a:lstStyle/>
                    <a:p>
                      <a:r>
                        <a:rPr lang="en-US" dirty="0"/>
                        <a:t> scaled </a:t>
                      </a:r>
                      <a:r>
                        <a:rPr lang="en-US" dirty="0" err="1"/>
                        <a:t>cdf</a:t>
                      </a:r>
                      <a:endParaRPr lang="en-US" dirty="0"/>
                    </a:p>
                  </a:txBody>
                  <a:tcPr/>
                </a:tc>
                <a:extLst>
                  <a:ext uri="{0D108BD9-81ED-4DB2-BD59-A6C34878D82A}">
                    <a16:rowId xmlns:a16="http://schemas.microsoft.com/office/drawing/2014/main" val="10000"/>
                  </a:ext>
                </a:extLst>
              </a:tr>
              <a:tr h="334847">
                <a:tc>
                  <a:txBody>
                    <a:bodyPr/>
                    <a:lstStyle/>
                    <a:p>
                      <a:r>
                        <a:rPr lang="en-US" dirty="0"/>
                        <a:t>52</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1"/>
                  </a:ext>
                </a:extLst>
              </a:tr>
              <a:tr h="334847">
                <a:tc>
                  <a:txBody>
                    <a:bodyPr/>
                    <a:lstStyle/>
                    <a:p>
                      <a:r>
                        <a:rPr lang="en-US" dirty="0"/>
                        <a:t>55</a:t>
                      </a:r>
                    </a:p>
                  </a:txBody>
                  <a:tcPr/>
                </a:tc>
                <a:tc>
                  <a:txBody>
                    <a:bodyPr/>
                    <a:lstStyle/>
                    <a:p>
                      <a:r>
                        <a:rPr lang="en-US" dirty="0"/>
                        <a:t>4</a:t>
                      </a:r>
                    </a:p>
                  </a:txBody>
                  <a:tcPr/>
                </a:tc>
                <a:tc>
                  <a:txBody>
                    <a:bodyPr/>
                    <a:lstStyle/>
                    <a:p>
                      <a:endParaRPr lang="en-US" dirty="0"/>
                    </a:p>
                  </a:txBody>
                  <a:tcPr/>
                </a:tc>
                <a:extLst>
                  <a:ext uri="{0D108BD9-81ED-4DB2-BD59-A6C34878D82A}">
                    <a16:rowId xmlns:a16="http://schemas.microsoft.com/office/drawing/2014/main" val="10002"/>
                  </a:ext>
                </a:extLst>
              </a:tr>
              <a:tr h="334847">
                <a:tc>
                  <a:txBody>
                    <a:bodyPr/>
                    <a:lstStyle/>
                    <a:p>
                      <a:r>
                        <a:rPr lang="en-US" dirty="0"/>
                        <a:t>58</a:t>
                      </a:r>
                    </a:p>
                  </a:txBody>
                  <a:tcPr/>
                </a:tc>
                <a:tc>
                  <a:txBody>
                    <a:bodyPr/>
                    <a:lstStyle/>
                    <a:p>
                      <a:r>
                        <a:rPr lang="en-US" dirty="0"/>
                        <a:t>6</a:t>
                      </a:r>
                    </a:p>
                  </a:txBody>
                  <a:tcPr/>
                </a:tc>
                <a:tc>
                  <a:txBody>
                    <a:bodyPr/>
                    <a:lstStyle/>
                    <a:p>
                      <a:endParaRPr lang="en-US" dirty="0"/>
                    </a:p>
                  </a:txBody>
                  <a:tcPr/>
                </a:tc>
                <a:extLst>
                  <a:ext uri="{0D108BD9-81ED-4DB2-BD59-A6C34878D82A}">
                    <a16:rowId xmlns:a16="http://schemas.microsoft.com/office/drawing/2014/main" val="10003"/>
                  </a:ext>
                </a:extLst>
              </a:tr>
              <a:tr h="334847">
                <a:tc>
                  <a:txBody>
                    <a:bodyPr/>
                    <a:lstStyle/>
                    <a:p>
                      <a:r>
                        <a:rPr lang="en-US" dirty="0"/>
                        <a:t>59</a:t>
                      </a:r>
                    </a:p>
                  </a:txBody>
                  <a:tcPr/>
                </a:tc>
                <a:tc>
                  <a:txBody>
                    <a:bodyPr/>
                    <a:lstStyle/>
                    <a:p>
                      <a:r>
                        <a:rPr lang="en-US" dirty="0"/>
                        <a:t>9</a:t>
                      </a:r>
                    </a:p>
                  </a:txBody>
                  <a:tcPr/>
                </a:tc>
                <a:tc>
                  <a:txBody>
                    <a:bodyPr/>
                    <a:lstStyle/>
                    <a:p>
                      <a:endParaRPr lang="en-US" dirty="0"/>
                    </a:p>
                  </a:txBody>
                  <a:tcPr/>
                </a:tc>
                <a:extLst>
                  <a:ext uri="{0D108BD9-81ED-4DB2-BD59-A6C34878D82A}">
                    <a16:rowId xmlns:a16="http://schemas.microsoft.com/office/drawing/2014/main" val="10004"/>
                  </a:ext>
                </a:extLst>
              </a:tr>
              <a:tr h="334847">
                <a:tc>
                  <a:txBody>
                    <a:bodyPr/>
                    <a:lstStyle/>
                    <a:p>
                      <a:r>
                        <a:rPr lang="en-US" dirty="0"/>
                        <a:t>60</a:t>
                      </a:r>
                    </a:p>
                  </a:txBody>
                  <a:tcPr/>
                </a:tc>
                <a:tc>
                  <a:txBody>
                    <a:bodyPr/>
                    <a:lstStyle/>
                    <a:p>
                      <a:r>
                        <a:rPr lang="en-US" dirty="0"/>
                        <a:t>10</a:t>
                      </a:r>
                    </a:p>
                  </a:txBody>
                  <a:tcPr/>
                </a:tc>
                <a:tc>
                  <a:txBody>
                    <a:bodyPr/>
                    <a:lstStyle/>
                    <a:p>
                      <a:endParaRPr lang="en-US" dirty="0"/>
                    </a:p>
                  </a:txBody>
                  <a:tcPr/>
                </a:tc>
                <a:extLst>
                  <a:ext uri="{0D108BD9-81ED-4DB2-BD59-A6C34878D82A}">
                    <a16:rowId xmlns:a16="http://schemas.microsoft.com/office/drawing/2014/main" val="10005"/>
                  </a:ext>
                </a:extLst>
              </a:tr>
              <a:tr h="334847">
                <a:tc>
                  <a:txBody>
                    <a:bodyPr/>
                    <a:lstStyle/>
                    <a:p>
                      <a:r>
                        <a:rPr lang="en-US" dirty="0"/>
                        <a:t>61</a:t>
                      </a:r>
                    </a:p>
                  </a:txBody>
                  <a:tcPr/>
                </a:tc>
                <a:tc>
                  <a:txBody>
                    <a:bodyPr/>
                    <a:lstStyle/>
                    <a:p>
                      <a:r>
                        <a:rPr lang="en-US" dirty="0"/>
                        <a:t>14</a:t>
                      </a:r>
                    </a:p>
                  </a:txBody>
                  <a:tcPr/>
                </a:tc>
                <a:tc>
                  <a:txBody>
                    <a:bodyPr/>
                    <a:lstStyle/>
                    <a:p>
                      <a:endParaRPr lang="en-US" dirty="0"/>
                    </a:p>
                  </a:txBody>
                  <a:tcPr/>
                </a:tc>
                <a:extLst>
                  <a:ext uri="{0D108BD9-81ED-4DB2-BD59-A6C34878D82A}">
                    <a16:rowId xmlns:a16="http://schemas.microsoft.com/office/drawing/2014/main" val="10006"/>
                  </a:ext>
                </a:extLst>
              </a:tr>
              <a:tr h="334847">
                <a:tc>
                  <a:txBody>
                    <a:bodyPr/>
                    <a:lstStyle/>
                    <a:p>
                      <a:r>
                        <a:rPr lang="en-US" dirty="0"/>
                        <a:t>62</a:t>
                      </a:r>
                    </a:p>
                  </a:txBody>
                  <a:tcPr/>
                </a:tc>
                <a:tc>
                  <a:txBody>
                    <a:bodyPr/>
                    <a:lstStyle/>
                    <a:p>
                      <a:r>
                        <a:rPr lang="en-US" dirty="0"/>
                        <a:t>15</a:t>
                      </a:r>
                    </a:p>
                  </a:txBody>
                  <a:tcPr/>
                </a:tc>
                <a:tc>
                  <a:txBody>
                    <a:bodyPr/>
                    <a:lstStyle/>
                    <a:p>
                      <a:endParaRPr lang="en-US" dirty="0"/>
                    </a:p>
                  </a:txBody>
                  <a:tcPr/>
                </a:tc>
                <a:extLst>
                  <a:ext uri="{0D108BD9-81ED-4DB2-BD59-A6C34878D82A}">
                    <a16:rowId xmlns:a16="http://schemas.microsoft.com/office/drawing/2014/main" val="10007"/>
                  </a:ext>
                </a:extLst>
              </a:tr>
              <a:tr h="334847">
                <a:tc>
                  <a:txBody>
                    <a:bodyPr/>
                    <a:lstStyle/>
                    <a:p>
                      <a:r>
                        <a:rPr lang="en-US" dirty="0"/>
                        <a:t>…</a:t>
                      </a:r>
                    </a:p>
                  </a:txBody>
                  <a:tcPr/>
                </a:tc>
                <a:tc>
                  <a:txBody>
                    <a:bodyPr/>
                    <a:lstStyle/>
                    <a:p>
                      <a:r>
                        <a:rPr lang="en-US" dirty="0"/>
                        <a:t>…</a:t>
                      </a:r>
                    </a:p>
                  </a:txBody>
                  <a:tcPr/>
                </a:tc>
                <a:tc>
                  <a:txBody>
                    <a:bodyPr/>
                    <a:lstStyle/>
                    <a:p>
                      <a:endParaRPr lang="en-US" dirty="0"/>
                    </a:p>
                  </a:txBody>
                  <a:tcPr/>
                </a:tc>
                <a:extLst>
                  <a:ext uri="{0D108BD9-81ED-4DB2-BD59-A6C34878D82A}">
                    <a16:rowId xmlns:a16="http://schemas.microsoft.com/office/drawing/2014/main" val="10008"/>
                  </a:ext>
                </a:extLst>
              </a:tr>
              <a:tr h="334847">
                <a:tc>
                  <a:txBody>
                    <a:bodyPr/>
                    <a:lstStyle/>
                    <a:p>
                      <a:r>
                        <a:rPr lang="en-US" dirty="0"/>
                        <a:t>154</a:t>
                      </a:r>
                    </a:p>
                  </a:txBody>
                  <a:tcPr/>
                </a:tc>
                <a:tc>
                  <a:txBody>
                    <a:bodyPr/>
                    <a:lstStyle/>
                    <a:p>
                      <a:r>
                        <a:rPr lang="en-US" dirty="0"/>
                        <a:t>64</a:t>
                      </a:r>
                    </a:p>
                  </a:txBody>
                  <a:tcPr/>
                </a:tc>
                <a:tc>
                  <a:txBody>
                    <a:bodyPr/>
                    <a:lstStyle/>
                    <a:p>
                      <a:r>
                        <a:rPr lang="en-US" dirty="0"/>
                        <a:t>255</a:t>
                      </a:r>
                    </a:p>
                  </a:txBody>
                  <a:tcPr/>
                </a:tc>
                <a:extLst>
                  <a:ext uri="{0D108BD9-81ED-4DB2-BD59-A6C34878D82A}">
                    <a16:rowId xmlns:a16="http://schemas.microsoft.com/office/drawing/2014/main" val="10009"/>
                  </a:ext>
                </a:extLst>
              </a:tr>
            </a:tbl>
          </a:graphicData>
        </a:graphic>
      </p:graphicFrame>
      <p:cxnSp>
        <p:nvCxnSpPr>
          <p:cNvPr id="8" name="Straight Arrow Connector 7"/>
          <p:cNvCxnSpPr/>
          <p:nvPr/>
        </p:nvCxnSpPr>
        <p:spPr>
          <a:xfrm>
            <a:off x="3086954" y="6174405"/>
            <a:ext cx="881987" cy="35282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127698" y="6307122"/>
            <a:ext cx="1781614" cy="369332"/>
          </a:xfrm>
          <a:prstGeom prst="rect">
            <a:avLst/>
          </a:prstGeom>
          <a:noFill/>
        </p:spPr>
        <p:txBody>
          <a:bodyPr wrap="square" rtlCol="0">
            <a:spAutoFit/>
          </a:bodyPr>
          <a:lstStyle/>
          <a:p>
            <a:r>
              <a:rPr lang="en-US" dirty="0"/>
              <a:t>Number of pixels</a:t>
            </a:r>
          </a:p>
        </p:txBody>
      </p:sp>
      <p:sp>
        <p:nvSpPr>
          <p:cNvPr id="10" name="TextBox 9"/>
          <p:cNvSpPr txBox="1"/>
          <p:nvPr/>
        </p:nvSpPr>
        <p:spPr>
          <a:xfrm>
            <a:off x="5909312" y="3104844"/>
            <a:ext cx="2187328" cy="2308324"/>
          </a:xfrm>
          <a:prstGeom prst="rect">
            <a:avLst/>
          </a:prstGeom>
          <a:noFill/>
        </p:spPr>
        <p:txBody>
          <a:bodyPr wrap="square" rtlCol="0">
            <a:spAutoFit/>
          </a:bodyPr>
          <a:lstStyle/>
          <a:p>
            <a:r>
              <a:rPr lang="en-US" dirty="0"/>
              <a:t>This </a:t>
            </a:r>
            <a:r>
              <a:rPr lang="en-US" dirty="0" err="1"/>
              <a:t>cdf</a:t>
            </a:r>
            <a:r>
              <a:rPr lang="en-US" dirty="0"/>
              <a:t> shows that the min value in the </a:t>
            </a:r>
            <a:r>
              <a:rPr lang="en-US" dirty="0" err="1"/>
              <a:t>subimage</a:t>
            </a:r>
            <a:r>
              <a:rPr lang="en-US" dirty="0"/>
              <a:t> is 52 and max is 154. The </a:t>
            </a:r>
            <a:r>
              <a:rPr lang="en-US" dirty="0" err="1"/>
              <a:t>cdf</a:t>
            </a:r>
            <a:r>
              <a:rPr lang="en-US" dirty="0"/>
              <a:t> of value 154 corresponding to the total number of pixels (64)</a:t>
            </a:r>
          </a:p>
        </p:txBody>
      </p:sp>
    </p:spTree>
    <p:extLst>
      <p:ext uri="{BB962C8B-B14F-4D97-AF65-F5344CB8AC3E}">
        <p14:creationId xmlns:p14="http://schemas.microsoft.com/office/powerpoint/2010/main" val="42752874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1" name="Picture 2" descr="canny5">
            <a:extLst>
              <a:ext uri="{FF2B5EF4-FFF2-40B4-BE49-F238E27FC236}">
                <a16:creationId xmlns:a16="http://schemas.microsoft.com/office/drawing/2014/main" id="{60651A44-A7E4-E946-ABBE-DF5560143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219200"/>
            <a:ext cx="4397375" cy="439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2" name="Rectangle 3">
            <a:extLst>
              <a:ext uri="{FF2B5EF4-FFF2-40B4-BE49-F238E27FC236}">
                <a16:creationId xmlns:a16="http://schemas.microsoft.com/office/drawing/2014/main" id="{8C5AD478-991A-F44C-A0C5-C79491B3DF16}"/>
              </a:ext>
            </a:extLst>
          </p:cNvPr>
          <p:cNvSpPr>
            <a:spLocks noGrp="1" noChangeArrowheads="1"/>
          </p:cNvSpPr>
          <p:nvPr>
            <p:ph type="title"/>
          </p:nvPr>
        </p:nvSpPr>
        <p:spPr/>
        <p:txBody>
          <a:bodyPr/>
          <a:lstStyle/>
          <a:p>
            <a:r>
              <a:rPr lang="en-US" altLang="en-US">
                <a:ea typeface="ＭＳ Ｐゴシック" panose="020B0600070205080204" pitchFamily="34" charset="-128"/>
              </a:rPr>
              <a:t>The Canny edge detector</a:t>
            </a:r>
          </a:p>
        </p:txBody>
      </p:sp>
      <p:sp>
        <p:nvSpPr>
          <p:cNvPr id="422916" name="Rectangle 4">
            <a:extLst>
              <a:ext uri="{FF2B5EF4-FFF2-40B4-BE49-F238E27FC236}">
                <a16:creationId xmlns:a16="http://schemas.microsoft.com/office/drawing/2014/main" id="{52B92A71-BCE9-A849-AE38-07C21E98B139}"/>
              </a:ext>
            </a:extLst>
          </p:cNvPr>
          <p:cNvSpPr>
            <a:spLocks noChangeArrowheads="1"/>
          </p:cNvSpPr>
          <p:nvPr/>
        </p:nvSpPr>
        <p:spPr bwMode="auto">
          <a:xfrm>
            <a:off x="685800" y="5791200"/>
            <a:ext cx="7772400"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gn="ctr">
              <a:spcBef>
                <a:spcPct val="20000"/>
              </a:spcBef>
              <a:defRPr/>
            </a:pPr>
            <a:r>
              <a:rPr lang="en-US" dirty="0">
                <a:latin typeface="Arial" charset="0"/>
                <a:ea typeface="ＭＳ Ｐゴシック" charset="0"/>
                <a:cs typeface="Arial" charset="0"/>
              </a:rPr>
              <a:t>thinning</a:t>
            </a:r>
          </a:p>
          <a:p>
            <a:pPr marL="342900" indent="-342900" algn="ctr">
              <a:spcBef>
                <a:spcPct val="20000"/>
              </a:spcBef>
              <a:defRPr/>
            </a:pPr>
            <a:r>
              <a:rPr lang="en-US" dirty="0">
                <a:latin typeface="Arial" charset="0"/>
                <a:ea typeface="ＭＳ Ｐゴシック" charset="0"/>
                <a:cs typeface="Arial" charset="0"/>
              </a:rPr>
              <a:t>(non-maximum suppression)</a:t>
            </a:r>
          </a:p>
        </p:txBody>
      </p:sp>
    </p:spTree>
    <p:extLst>
      <p:ext uri="{BB962C8B-B14F-4D97-AF65-F5344CB8AC3E}">
        <p14:creationId xmlns:p14="http://schemas.microsoft.com/office/powerpoint/2010/main" val="4564913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E0BF4B0B-79CF-BB42-87F8-7ECAD57DF406}"/>
              </a:ext>
            </a:extLst>
          </p:cNvPr>
          <p:cNvSpPr>
            <a:spLocks noGrp="1"/>
          </p:cNvSpPr>
          <p:nvPr>
            <p:ph type="title"/>
          </p:nvPr>
        </p:nvSpPr>
        <p:spPr/>
        <p:txBody>
          <a:bodyPr/>
          <a:lstStyle/>
          <a:p>
            <a:r>
              <a:rPr lang="en-US" altLang="en-US">
                <a:ea typeface="ＭＳ Ｐゴシック" panose="020B0600070205080204" pitchFamily="34" charset="-128"/>
              </a:rPr>
              <a:t>Get Orientation at Each Pixel</a:t>
            </a:r>
          </a:p>
        </p:txBody>
      </p:sp>
      <p:sp>
        <p:nvSpPr>
          <p:cNvPr id="123906" name="Content Placeholder 2">
            <a:extLst>
              <a:ext uri="{FF2B5EF4-FFF2-40B4-BE49-F238E27FC236}">
                <a16:creationId xmlns:a16="http://schemas.microsoft.com/office/drawing/2014/main" id="{E24488EA-7C8E-684F-9799-5420F8FFC3BF}"/>
              </a:ext>
            </a:extLst>
          </p:cNvPr>
          <p:cNvSpPr>
            <a:spLocks noGrp="1"/>
          </p:cNvSpPr>
          <p:nvPr>
            <p:ph idx="1"/>
          </p:nvPr>
        </p:nvSpPr>
        <p:spPr/>
        <p:txBody>
          <a:bodyPr/>
          <a:lstStyle/>
          <a:p>
            <a:r>
              <a:rPr lang="en-US" altLang="en-US" sz="2400">
                <a:ea typeface="ＭＳ Ｐゴシック" panose="020B0600070205080204" pitchFamily="34" charset="-128"/>
              </a:rPr>
              <a:t>Threshold at minimum level</a:t>
            </a:r>
          </a:p>
          <a:p>
            <a:r>
              <a:rPr lang="en-US" altLang="en-US" sz="2400">
                <a:ea typeface="ＭＳ Ｐゴシック" panose="020B0600070205080204" pitchFamily="34" charset="-128"/>
              </a:rPr>
              <a:t>Get orientation</a:t>
            </a:r>
          </a:p>
        </p:txBody>
      </p:sp>
      <p:pic>
        <p:nvPicPr>
          <p:cNvPr id="123907" name="Picture 2" descr="C:\Documents and Settings\Derek Hoiem\My Documents\Classes\Spring10 - Computer Vision\figs\7\lena_edge_dir.png">
            <a:extLst>
              <a:ext uri="{FF2B5EF4-FFF2-40B4-BE49-F238E27FC236}">
                <a16:creationId xmlns:a16="http://schemas.microsoft.com/office/drawing/2014/main" id="{2CE697DA-3FA5-7445-AC9D-6FE6E7387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9812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8" name="TextBox 8">
            <a:extLst>
              <a:ext uri="{FF2B5EF4-FFF2-40B4-BE49-F238E27FC236}">
                <a16:creationId xmlns:a16="http://schemas.microsoft.com/office/drawing/2014/main" id="{7522C1B6-EFD1-504E-981F-E01ED45BCFF5}"/>
              </a:ext>
            </a:extLst>
          </p:cNvPr>
          <p:cNvSpPr txBox="1">
            <a:spLocks noChangeArrowheads="1"/>
          </p:cNvSpPr>
          <p:nvPr/>
        </p:nvSpPr>
        <p:spPr bwMode="auto">
          <a:xfrm>
            <a:off x="5791200" y="2057400"/>
            <a:ext cx="2992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theta = atan2(gy, gx)</a:t>
            </a:r>
          </a:p>
        </p:txBody>
      </p:sp>
    </p:spTree>
    <p:extLst>
      <p:ext uri="{BB962C8B-B14F-4D97-AF65-F5344CB8AC3E}">
        <p14:creationId xmlns:p14="http://schemas.microsoft.com/office/powerpoint/2010/main" val="301903319"/>
      </p:ext>
    </p:extLst>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Picture 2">
            <a:extLst>
              <a:ext uri="{FF2B5EF4-FFF2-40B4-BE49-F238E27FC236}">
                <a16:creationId xmlns:a16="http://schemas.microsoft.com/office/drawing/2014/main" id="{1769D98D-4EA3-BB48-9151-6D18ABC03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95400"/>
            <a:ext cx="4800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0" name="Picture 4">
            <a:extLst>
              <a:ext uri="{FF2B5EF4-FFF2-40B4-BE49-F238E27FC236}">
                <a16:creationId xmlns:a16="http://schemas.microsoft.com/office/drawing/2014/main" id="{538A4890-54F7-FF40-B9FF-9CEFF03162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52578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1" name="Picture 5">
            <a:extLst>
              <a:ext uri="{FF2B5EF4-FFF2-40B4-BE49-F238E27FC236}">
                <a16:creationId xmlns:a16="http://schemas.microsoft.com/office/drawing/2014/main" id="{554DF9C0-C1EC-F144-BD39-3BBDB4F093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3800" y="52578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Rectangle 7">
            <a:extLst>
              <a:ext uri="{FF2B5EF4-FFF2-40B4-BE49-F238E27FC236}">
                <a16:creationId xmlns:a16="http://schemas.microsoft.com/office/drawing/2014/main" id="{ED206996-A976-2D43-8BA4-3BA0769CD17E}"/>
              </a:ext>
            </a:extLst>
          </p:cNvPr>
          <p:cNvSpPr>
            <a:spLocks noGrp="1" noChangeArrowheads="1"/>
          </p:cNvSpPr>
          <p:nvPr>
            <p:ph type="title"/>
          </p:nvPr>
        </p:nvSpPr>
        <p:spPr/>
        <p:txBody>
          <a:bodyPr>
            <a:normAutofit fontScale="90000"/>
          </a:bodyPr>
          <a:lstStyle/>
          <a:p>
            <a:pPr>
              <a:defRPr/>
            </a:pPr>
            <a:r>
              <a:rPr lang="en-US" dirty="0">
                <a:ea typeface="+mj-ea"/>
                <a:cs typeface="+mj-cs"/>
              </a:rPr>
              <a:t>Non-maximum suppression for each orientation (edge thinning)</a:t>
            </a:r>
          </a:p>
        </p:txBody>
      </p:sp>
      <p:sp>
        <p:nvSpPr>
          <p:cNvPr id="124933" name="Rectangle 9">
            <a:extLst>
              <a:ext uri="{FF2B5EF4-FFF2-40B4-BE49-F238E27FC236}">
                <a16:creationId xmlns:a16="http://schemas.microsoft.com/office/drawing/2014/main" id="{54268E9F-061F-354D-9785-831CB53CB6E2}"/>
              </a:ext>
            </a:extLst>
          </p:cNvPr>
          <p:cNvSpPr>
            <a:spLocks noChangeArrowheads="1"/>
          </p:cNvSpPr>
          <p:nvPr/>
        </p:nvSpPr>
        <p:spPr bwMode="auto">
          <a:xfrm>
            <a:off x="5715000" y="1295400"/>
            <a:ext cx="22860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At q, we have a maximum if the value is larger than those at both p and at r. Interpolate to get these values.</a:t>
            </a:r>
          </a:p>
        </p:txBody>
      </p:sp>
      <p:sp>
        <p:nvSpPr>
          <p:cNvPr id="124934" name="Text Box 10">
            <a:extLst>
              <a:ext uri="{FF2B5EF4-FFF2-40B4-BE49-F238E27FC236}">
                <a16:creationId xmlns:a16="http://schemas.microsoft.com/office/drawing/2014/main" id="{ED943013-8037-0D42-A9B8-3C89B76013C8}"/>
              </a:ext>
            </a:extLst>
          </p:cNvPr>
          <p:cNvSpPr txBox="1">
            <a:spLocks noChangeArrowheads="1"/>
          </p:cNvSpPr>
          <p:nvPr/>
        </p:nvSpPr>
        <p:spPr bwMode="auto">
          <a:xfrm>
            <a:off x="90488" y="6553200"/>
            <a:ext cx="1662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a:t>Source: D. Forsyth</a:t>
            </a:r>
          </a:p>
        </p:txBody>
      </p:sp>
    </p:spTree>
    <p:extLst>
      <p:ext uri="{BB962C8B-B14F-4D97-AF65-F5344CB8AC3E}">
        <p14:creationId xmlns:p14="http://schemas.microsoft.com/office/powerpoint/2010/main" val="3696885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7">
            <a:extLst>
              <a:ext uri="{FF2B5EF4-FFF2-40B4-BE49-F238E27FC236}">
                <a16:creationId xmlns:a16="http://schemas.microsoft.com/office/drawing/2014/main" id="{8CF6841A-1748-BD43-A83D-C4E107FC1D80}"/>
              </a:ext>
            </a:extLst>
          </p:cNvPr>
          <p:cNvSpPr>
            <a:spLocks noGrp="1" noChangeArrowheads="1"/>
          </p:cNvSpPr>
          <p:nvPr>
            <p:ph type="title"/>
          </p:nvPr>
        </p:nvSpPr>
        <p:spPr/>
        <p:txBody>
          <a:bodyPr>
            <a:normAutofit fontScale="90000"/>
          </a:bodyPr>
          <a:lstStyle/>
          <a:p>
            <a:pPr>
              <a:defRPr/>
            </a:pPr>
            <a:r>
              <a:rPr lang="en-US" dirty="0">
                <a:ea typeface="+mj-ea"/>
                <a:cs typeface="+mj-cs"/>
              </a:rPr>
              <a:t>Non-maximum suppression for each orientation</a:t>
            </a:r>
          </a:p>
        </p:txBody>
      </p:sp>
      <p:pic>
        <p:nvPicPr>
          <p:cNvPr id="126978" name="Picture 1" descr="Screen Shot 2017-10-19 at 11.07.59 AM.png">
            <a:extLst>
              <a:ext uri="{FF2B5EF4-FFF2-40B4-BE49-F238E27FC236}">
                <a16:creationId xmlns:a16="http://schemas.microsoft.com/office/drawing/2014/main" id="{415BE744-1783-C741-9247-30CA7C1E07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19300"/>
            <a:ext cx="7467600" cy="328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64048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0B312ECD-DEEA-5442-B8C7-73E74CF1704D}"/>
              </a:ext>
            </a:extLst>
          </p:cNvPr>
          <p:cNvSpPr>
            <a:spLocks noGrp="1"/>
          </p:cNvSpPr>
          <p:nvPr>
            <p:ph type="title"/>
          </p:nvPr>
        </p:nvSpPr>
        <p:spPr/>
        <p:txBody>
          <a:bodyPr/>
          <a:lstStyle/>
          <a:p>
            <a:r>
              <a:rPr lang="en-US" altLang="en-US">
                <a:ea typeface="ＭＳ Ｐゴシック" panose="020B0600070205080204" pitchFamily="34" charset="-128"/>
              </a:rPr>
              <a:t>Non-maximum suppression</a:t>
            </a:r>
          </a:p>
        </p:txBody>
      </p:sp>
      <p:sp>
        <p:nvSpPr>
          <p:cNvPr id="129026" name="Content Placeholder 2">
            <a:extLst>
              <a:ext uri="{FF2B5EF4-FFF2-40B4-BE49-F238E27FC236}">
                <a16:creationId xmlns:a16="http://schemas.microsoft.com/office/drawing/2014/main" id="{BEDFB024-D9FB-BC4E-87AB-ED5431D4FF45}"/>
              </a:ext>
            </a:extLst>
          </p:cNvPr>
          <p:cNvSpPr>
            <a:spLocks noGrp="1"/>
          </p:cNvSpPr>
          <p:nvPr>
            <p:ph idx="1"/>
          </p:nvPr>
        </p:nvSpPr>
        <p:spPr/>
        <p:txBody>
          <a:bodyPr/>
          <a:lstStyle/>
          <a:p>
            <a:r>
              <a:rPr lang="en-US" altLang="en-US">
                <a:ea typeface="ＭＳ Ｐゴシック" panose="020B0600070205080204" pitchFamily="34" charset="-128"/>
              </a:rPr>
              <a:t>m(x,y) is the local peak</a:t>
            </a:r>
          </a:p>
          <a:p>
            <a:r>
              <a:rPr lang="en-US" altLang="en-US">
                <a:ea typeface="ＭＳ Ｐゴシック" panose="020B0600070205080204" pitchFamily="34" charset="-128"/>
              </a:rPr>
              <a:t>Canny calls local peak detection non-maximum suppression</a:t>
            </a:r>
          </a:p>
          <a:p>
            <a:endParaRPr lang="en-US" altLang="en-US">
              <a:ea typeface="ＭＳ Ｐゴシック" panose="020B0600070205080204" pitchFamily="34" charset="-128"/>
            </a:endParaRPr>
          </a:p>
        </p:txBody>
      </p:sp>
      <p:pic>
        <p:nvPicPr>
          <p:cNvPr id="129027" name="Picture 3" descr="Screen Shot 2015-02-26 at 9.51.15 AM.png">
            <a:extLst>
              <a:ext uri="{FF2B5EF4-FFF2-40B4-BE49-F238E27FC236}">
                <a16:creationId xmlns:a16="http://schemas.microsoft.com/office/drawing/2014/main" id="{6FA164CB-E515-3F40-89DC-235C6F5957D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971800"/>
            <a:ext cx="4572000" cy="20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8" name="TextBox 4">
            <a:extLst>
              <a:ext uri="{FF2B5EF4-FFF2-40B4-BE49-F238E27FC236}">
                <a16:creationId xmlns:a16="http://schemas.microsoft.com/office/drawing/2014/main" id="{BC5097EB-E2D7-9645-A960-27EA7B755EB3}"/>
              </a:ext>
            </a:extLst>
          </p:cNvPr>
          <p:cNvSpPr txBox="1">
            <a:spLocks noChangeArrowheads="1"/>
          </p:cNvSpPr>
          <p:nvPr/>
        </p:nvSpPr>
        <p:spPr bwMode="auto">
          <a:xfrm>
            <a:off x="838200" y="5257800"/>
            <a:ext cx="6019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M(x,y) is a local peak whenever it is greater than the values in the gradient direction and the opposite of the gradient direction. </a:t>
            </a:r>
          </a:p>
        </p:txBody>
      </p:sp>
    </p:spTree>
    <p:extLst>
      <p:ext uri="{BB962C8B-B14F-4D97-AF65-F5344CB8AC3E}">
        <p14:creationId xmlns:p14="http://schemas.microsoft.com/office/powerpoint/2010/main" val="20238829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a:extLst>
              <a:ext uri="{FF2B5EF4-FFF2-40B4-BE49-F238E27FC236}">
                <a16:creationId xmlns:a16="http://schemas.microsoft.com/office/drawing/2014/main" id="{5146446F-F803-C642-B513-9A68F1AC1D61}"/>
              </a:ext>
            </a:extLst>
          </p:cNvPr>
          <p:cNvSpPr>
            <a:spLocks noGrp="1"/>
          </p:cNvSpPr>
          <p:nvPr>
            <p:ph type="title"/>
          </p:nvPr>
        </p:nvSpPr>
        <p:spPr/>
        <p:txBody>
          <a:bodyPr/>
          <a:lstStyle/>
          <a:p>
            <a:r>
              <a:rPr lang="en-US" altLang="en-US">
                <a:ea typeface="ＭＳ Ｐゴシック" panose="020B0600070205080204" pitchFamily="34" charset="-128"/>
              </a:rPr>
              <a:t>Non-maximum suppression</a:t>
            </a:r>
          </a:p>
        </p:txBody>
      </p:sp>
      <p:pic>
        <p:nvPicPr>
          <p:cNvPr id="130050" name="Picture 6" descr="Screen Shot 2015-02-26 at 10.12.00 AM.png">
            <a:extLst>
              <a:ext uri="{FF2B5EF4-FFF2-40B4-BE49-F238E27FC236}">
                <a16:creationId xmlns:a16="http://schemas.microsoft.com/office/drawing/2014/main" id="{C8C4F905-FAC0-B246-8DFC-11EFD0F76BD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43000"/>
            <a:ext cx="8458200" cy="498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7360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3" name="Title 1">
            <a:extLst>
              <a:ext uri="{FF2B5EF4-FFF2-40B4-BE49-F238E27FC236}">
                <a16:creationId xmlns:a16="http://schemas.microsoft.com/office/drawing/2014/main" id="{AD989F8D-2F93-024F-92B0-1AE9A6DBD170}"/>
              </a:ext>
            </a:extLst>
          </p:cNvPr>
          <p:cNvSpPr>
            <a:spLocks noGrp="1"/>
          </p:cNvSpPr>
          <p:nvPr>
            <p:ph type="title"/>
          </p:nvPr>
        </p:nvSpPr>
        <p:spPr/>
        <p:txBody>
          <a:bodyPr/>
          <a:lstStyle/>
          <a:p>
            <a:r>
              <a:rPr lang="en-US" altLang="en-US">
                <a:ea typeface="ＭＳ Ｐゴシック" panose="020B0600070205080204" pitchFamily="34" charset="-128"/>
              </a:rPr>
              <a:t>Non-maximum suppression</a:t>
            </a:r>
          </a:p>
        </p:txBody>
      </p:sp>
      <p:pic>
        <p:nvPicPr>
          <p:cNvPr id="131074" name="Picture 2" descr="Screen Shot 2015-02-26 at 10.12.38 AM.png">
            <a:extLst>
              <a:ext uri="{FF2B5EF4-FFF2-40B4-BE49-F238E27FC236}">
                <a16:creationId xmlns:a16="http://schemas.microsoft.com/office/drawing/2014/main" id="{81917C2F-803D-EF43-A2D0-13FDC2D5FA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9144000" cy="533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1572319"/>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a:extLst>
              <a:ext uri="{FF2B5EF4-FFF2-40B4-BE49-F238E27FC236}">
                <a16:creationId xmlns:a16="http://schemas.microsoft.com/office/drawing/2014/main" id="{756B69BD-9792-F54A-91F8-8B6759631F9C}"/>
              </a:ext>
            </a:extLst>
          </p:cNvPr>
          <p:cNvSpPr>
            <a:spLocks noGrp="1"/>
          </p:cNvSpPr>
          <p:nvPr>
            <p:ph type="title"/>
          </p:nvPr>
        </p:nvSpPr>
        <p:spPr/>
        <p:txBody>
          <a:bodyPr/>
          <a:lstStyle/>
          <a:p>
            <a:r>
              <a:rPr lang="en-US" altLang="en-US">
                <a:ea typeface="ＭＳ Ｐゴシック" panose="020B0600070205080204" pitchFamily="34" charset="-128"/>
              </a:rPr>
              <a:t>Non-maximum suppression</a:t>
            </a:r>
          </a:p>
        </p:txBody>
      </p:sp>
      <p:pic>
        <p:nvPicPr>
          <p:cNvPr id="132098" name="Picture 3" descr="Screen Shot 2015-02-26 at 10.13.00 AM.png">
            <a:extLst>
              <a:ext uri="{FF2B5EF4-FFF2-40B4-BE49-F238E27FC236}">
                <a16:creationId xmlns:a16="http://schemas.microsoft.com/office/drawing/2014/main" id="{4C22FB5D-5C70-CA42-AD4E-752D806824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95400"/>
            <a:ext cx="79248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14191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a:extLst>
              <a:ext uri="{FF2B5EF4-FFF2-40B4-BE49-F238E27FC236}">
                <a16:creationId xmlns:a16="http://schemas.microsoft.com/office/drawing/2014/main" id="{2BD8B7B0-6E66-424D-BA3F-9D1C97771D45}"/>
              </a:ext>
            </a:extLst>
          </p:cNvPr>
          <p:cNvSpPr>
            <a:spLocks noGrp="1"/>
          </p:cNvSpPr>
          <p:nvPr>
            <p:ph type="title"/>
          </p:nvPr>
        </p:nvSpPr>
        <p:spPr/>
        <p:txBody>
          <a:bodyPr/>
          <a:lstStyle/>
          <a:p>
            <a:r>
              <a:rPr lang="en-US" altLang="en-US">
                <a:ea typeface="ＭＳ Ｐゴシック" panose="020B0600070205080204" pitchFamily="34" charset="-128"/>
              </a:rPr>
              <a:t>Non-maximum suppression</a:t>
            </a:r>
          </a:p>
        </p:txBody>
      </p:sp>
      <p:pic>
        <p:nvPicPr>
          <p:cNvPr id="133122" name="Picture 2" descr="Screen Shot 2015-02-26 at 10.14.00 AM.png">
            <a:extLst>
              <a:ext uri="{FF2B5EF4-FFF2-40B4-BE49-F238E27FC236}">
                <a16:creationId xmlns:a16="http://schemas.microsoft.com/office/drawing/2014/main" id="{ACFD067E-586C-CA43-971D-1BA3B15C60B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8458200" cy="560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30694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5" name="Picture 4" descr="C:\Documents and Settings\Derek Hoiem\My Documents\Classes\Spring10 - Computer Vision\figs\7\lena_gmag.png">
            <a:extLst>
              <a:ext uri="{FF2B5EF4-FFF2-40B4-BE49-F238E27FC236}">
                <a16:creationId xmlns:a16="http://schemas.microsoft.com/office/drawing/2014/main" id="{32F8BC50-2F3C-E544-8C3C-1823EB285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812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6" name="Title 1">
            <a:extLst>
              <a:ext uri="{FF2B5EF4-FFF2-40B4-BE49-F238E27FC236}">
                <a16:creationId xmlns:a16="http://schemas.microsoft.com/office/drawing/2014/main" id="{9FBF1496-95E8-DA42-8A44-B50EBD6D3928}"/>
              </a:ext>
            </a:extLst>
          </p:cNvPr>
          <p:cNvSpPr>
            <a:spLocks noGrp="1"/>
          </p:cNvSpPr>
          <p:nvPr>
            <p:ph type="title"/>
          </p:nvPr>
        </p:nvSpPr>
        <p:spPr/>
        <p:txBody>
          <a:bodyPr/>
          <a:lstStyle/>
          <a:p>
            <a:r>
              <a:rPr lang="en-US" altLang="en-US">
                <a:ea typeface="ＭＳ Ｐゴシック" panose="020B0600070205080204" pitchFamily="34" charset="-128"/>
              </a:rPr>
              <a:t>Before Non-max Suppression</a:t>
            </a:r>
          </a:p>
        </p:txBody>
      </p:sp>
    </p:spTree>
    <p:extLst>
      <p:ext uri="{BB962C8B-B14F-4D97-AF65-F5344CB8AC3E}">
        <p14:creationId xmlns:p14="http://schemas.microsoft.com/office/powerpoint/2010/main" val="22500277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0\right]$&#10;\end{document}&#10;"/>
  <p:tag name="EXTERNALNAME" val="Edittex"/>
  <p:tag name="BLEND" val="False"/>
  <p:tag name="TRANSPARENT" val="False"/>
  <p:tag name="BITMAPFORMAT" val="bmpmono"/>
  <p:tag name="DEBUGINTERACTIVE" val="True"/>
  <p:tag name="ORIGWIDTH" val="441.875"/>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 = \tan^{-1} \left(\frac{\partial f}{\partial y}/\frac{\partial f}{\partial x}\right)$&#10;\end{document}&#10;"/>
  <p:tag name="EXTERNALNAME" val="Edittex"/>
  <p:tag name="BLEND" val="False"/>
  <p:tag name="TRANSPARENT" val="False"/>
  <p:tag name="BITMAPFORMAT" val="bmpmono"/>
  <p:tag name="DEBUGINTERACTIVE" val="True"/>
  <p:tag name="ORIGWIDTH" val="659.75"/>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sqrt{{(\frac{\partial f}{\partial x})}^2 + {(\frac{\partial f}{\partial y})}^2}$&#10;\end{document}&#10;"/>
  <p:tag name="EXTERNALNAME" val="Edittex"/>
  <p:tag name="BLEND" val="False"/>
  <p:tag name="TRANSPARENT" val="False"/>
  <p:tag name="BITMAPFORMAT" val="bmpmono"/>
  <p:tag name="DEBUGINTERACTIVE" val="True"/>
  <p:tag name="ORIGWIDTH" val="873"/>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10;\end{document}&#10;"/>
  <p:tag name="EXTERNALNAME" val="Edittex"/>
  <p:tag name="BLEND" val="False"/>
  <p:tag name="TRANSPARENT" val="True"/>
  <p:tag name="BITMAPFORMAT" val="bmpmono"/>
  <p:tag name="DEBUGINTERACTIVE" val="True"/>
  <p:tag name="ORIGWIDTH" val="33.25"/>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0,\frac{\partial f}{\partial y}\right]$&#10;\end{document}&#10;"/>
  <p:tag name="EXTERNALNAME" val="Edittex"/>
  <p:tag name="BLEND" val="False"/>
  <p:tag name="TRANSPARENT" val="False"/>
  <p:tag name="BITMAPFORMAT" val="bmpmono"/>
  <p:tag name="DEBUGINTERACTIVE" val="True"/>
  <p:tag name="ORIGWIDTH" val="441.875"/>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1}{8}$&#10;\end{document}&#10;"/>
  <p:tag name="EXTERNALNAME" val="Edittex"/>
  <p:tag name="BLEND" val="False"/>
  <p:tag name="TRANSPARENT" val="False"/>
  <p:tag name="KEEPFILES" val="False"/>
  <p:tag name="DEBUGPAUSE" val="False"/>
  <p:tag name="RESOLUTION" val="300"/>
  <p:tag name="BITMAPFORMAT" val="bmpmono"/>
  <p:tag name="DEBUGINTERACTIVE" val="True"/>
  <p:tag name="ORIGWIDTH" val="45"/>
  <p:tag name="PICTUREFILESIZE" val="990"/>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1}{8}$&#10;\end{document}&#10;"/>
  <p:tag name="EXTERNALNAME" val="Edittex"/>
  <p:tag name="BLEND" val="False"/>
  <p:tag name="TRANSPARENT" val="False"/>
  <p:tag name="KEEPFILES" val="False"/>
  <p:tag name="DEBUGPAUSE" val="False"/>
  <p:tag name="RESOLUTION" val="300"/>
  <p:tag name="BITMAPFORMAT" val="bmpmono"/>
  <p:tag name="DEBUGINTERACTIVE" val="True"/>
  <p:tag name="ORIGWIDTH" val="45"/>
  <p:tag name="PICTUREFILESIZE" val="990"/>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_x$&#10;\end{document}&#10;"/>
  <p:tag name="EXTERNALNAME" val="Edittex"/>
  <p:tag name="BLEND" val="False"/>
  <p:tag name="TRANSPARENT" val="False"/>
  <p:tag name="BITMAPFORMAT" val="bmpmono"/>
  <p:tag name="DEBUGINTERACTIVE" val="True"/>
  <p:tag name="ORIGWIDTH" val="71.125"/>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_y$&#10;\end{document}&#10;"/>
  <p:tag name="EXTERNALNAME" val="Edittex"/>
  <p:tag name="BLEND" val="False"/>
  <p:tag name="TRANSPARENT" val="False"/>
  <p:tag name="BITMAPFORMAT" val="bmpmono"/>
  <p:tag name="DEBUGINTERACTIVE" val="True"/>
  <p:tag name="ORIGWIDTH" val="67.5"/>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10;\end{document}&#10;"/>
  <p:tag name="EXTERNALNAME" val="txp_fig"/>
  <p:tag name="BLEND" val="False"/>
  <p:tag name="TRANSPARENT" val="False"/>
  <p:tag name="KEEPFILES" val="False"/>
  <p:tag name="DEBUGPAUSE" val="False"/>
  <p:tag name="RESOLUTION" val="300"/>
  <p:tag name="BITMAPFORMAT" val="bmpmono"/>
  <p:tag name="DEBUGINTERACTIVE" val="True"/>
  <p:tag name="ORIGWIDTH" val="153"/>
  <p:tag name="PICTUREFILESIZE" val="2054"/>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d}{dx}f(x)$&#10;\end{document}&#10;"/>
  <p:tag name="EXTERNALNAME" val="txp_fig"/>
  <p:tag name="BLEND" val="False"/>
  <p:tag name="TRANSPARENT" val="False"/>
  <p:tag name="KEEPFILES" val="False"/>
  <p:tag name="DEBUGPAUSE" val="False"/>
  <p:tag name="RESOLUTION" val="300"/>
  <p:tag name="BITMAPFORMAT" val="bmpmono"/>
  <p:tag name="DEBUGINTERACTIVE" val="True"/>
  <p:tag name="ORIGWIDTH" val="232.25"/>
  <p:tag name="PICTUREFILESIZE" val="4238"/>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igma = 1$&#10;\end{document}&#10;"/>
  <p:tag name="EXTERNALNAME" val="Edittex"/>
  <p:tag name="BLEND" val="False"/>
  <p:tag name="TRANSPARENT" val="False"/>
  <p:tag name="BITMAPFORMAT" val="bmpmono"/>
  <p:tag name="DEBUGINTERACTIVE" val="True"/>
  <p:tag name="ORIGWIDTH" val="202.5"/>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igma = 2$&#10;\end{document}&#10;"/>
  <p:tag name="EXTERNALNAME" val="Edittex"/>
  <p:tag name="BLEND" val="False"/>
  <p:tag name="TRANSPARENT" val="False"/>
  <p:tag name="BITMAPFORMAT" val="bmpmono"/>
  <p:tag name="DEBUGINTERACTIVE" val="True"/>
  <p:tag name="ORIGWIDTH" val="206.12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h_\sigma(u,v) = \frac{1}{2 \pi \sigma^2} e^{-\frac{u^2+v^2}{2\sigma^2}}&#10;\]&#10;\end{document}&#10;"/>
  <p:tag name="EXTERNALNAME" val="Edittex"/>
  <p:tag name="BLEND" val="False"/>
  <p:tag name="TRANSPARENT" val="False"/>
  <p:tag name="BITMAPFORMAT" val="bmpmono"/>
  <p:tag name="DEBUGINTERACTIVE" val="True"/>
  <p:tag name="ORIGWIDTH" val="858.625"/>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artial}{\partial x} h_\sigma(u,v)&#10;\]&#10;\end{document}&#10;"/>
  <p:tag name="EXTERNALNAME" val="Edittex"/>
  <p:tag name="BLEND" val="False"/>
  <p:tag name="TRANSPARENT" val="False"/>
  <p:tag name="KEEPFILES" val="False"/>
  <p:tag name="DEBUGPAUSE" val="False"/>
  <p:tag name="RESOLUTION" val="300"/>
  <p:tag name="BITMAPFORMAT" val="bmpmono"/>
  <p:tag name="DEBUGINTERACTIVE" val="True"/>
  <p:tag name="ORIGWIDTH" val="370.75"/>
  <p:tag name="PICTUREFILESIZE" val="9578"/>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TotalTime>
  <Words>3295</Words>
  <Application>Microsoft Macintosh PowerPoint</Application>
  <PresentationFormat>On-screen Show (4:3)</PresentationFormat>
  <Paragraphs>798</Paragraphs>
  <Slides>115</Slides>
  <Notes>48</Notes>
  <HiddenSlides>8</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3</vt:i4>
      </vt:variant>
      <vt:variant>
        <vt:lpstr>Slide Titles</vt:lpstr>
      </vt:variant>
      <vt:variant>
        <vt:i4>115</vt:i4>
      </vt:variant>
    </vt:vector>
  </HeadingPairs>
  <TitlesOfParts>
    <vt:vector size="125" baseType="lpstr">
      <vt:lpstr>Myriad Roman</vt:lpstr>
      <vt:lpstr>Arial</vt:lpstr>
      <vt:lpstr>Calibri</vt:lpstr>
      <vt:lpstr>Lucida Grande</vt:lpstr>
      <vt:lpstr>Tahoma</vt:lpstr>
      <vt:lpstr>Times New Roman</vt:lpstr>
      <vt:lpstr>Office Theme</vt:lpstr>
      <vt:lpstr>Photo Editor Photo</vt:lpstr>
      <vt:lpstr>Bitmap Image</vt:lpstr>
      <vt:lpstr>Equation</vt:lpstr>
      <vt:lpstr>CSC476 Introduction to Computer Vision Lecture 4 </vt:lpstr>
      <vt:lpstr>Last lecture</vt:lpstr>
      <vt:lpstr>Today’s Lecture</vt:lpstr>
      <vt:lpstr>Learning objective check</vt:lpstr>
      <vt:lpstr>Image Histogram Equalization</vt:lpstr>
      <vt:lpstr>Questions</vt:lpstr>
      <vt:lpstr>Let’s look at in more details</vt:lpstr>
      <vt:lpstr>Let’s look at in more details</vt:lpstr>
      <vt:lpstr>Let’s look at in more details</vt:lpstr>
      <vt:lpstr>Let’s look at in more details</vt:lpstr>
      <vt:lpstr>Quiz: </vt:lpstr>
      <vt:lpstr>Quiz: </vt:lpstr>
      <vt:lpstr>Let’s look at in more details</vt:lpstr>
      <vt:lpstr>Let’s look at in more details</vt:lpstr>
      <vt:lpstr>Let’s look at in more details</vt:lpstr>
      <vt:lpstr>Let’s look at in more details</vt:lpstr>
      <vt:lpstr>Homework 2: histogram equalization</vt:lpstr>
      <vt:lpstr>Homework 2: histogram equalization</vt:lpstr>
      <vt:lpstr>Back to Convolution</vt:lpstr>
      <vt:lpstr>Back to Convolution</vt:lpstr>
      <vt:lpstr>Border Handling</vt:lpstr>
      <vt:lpstr>Back to Convolution</vt:lpstr>
      <vt:lpstr>Back to Convolution</vt:lpstr>
      <vt:lpstr>Back to Convolution</vt:lpstr>
      <vt:lpstr>Back to Convolution</vt:lpstr>
      <vt:lpstr>Back to Convolution</vt:lpstr>
      <vt:lpstr>Back to Convolution</vt:lpstr>
      <vt:lpstr>Back to Convolution</vt:lpstr>
      <vt:lpstr>To summarize</vt:lpstr>
      <vt:lpstr>There are other methods</vt:lpstr>
      <vt:lpstr>There are other methods</vt:lpstr>
      <vt:lpstr>Gaussian Filter</vt:lpstr>
      <vt:lpstr>Derivative of Gaussian</vt:lpstr>
      <vt:lpstr>Derivative of Gaussian</vt:lpstr>
      <vt:lpstr>2D edge detection filters</vt:lpstr>
      <vt:lpstr>Derivative of Gaussian filter</vt:lpstr>
      <vt:lpstr>Image derivatives</vt:lpstr>
      <vt:lpstr>Image gradient</vt:lpstr>
      <vt:lpstr>The Sobel operator</vt:lpstr>
      <vt:lpstr>Example of Sobel filtered image</vt:lpstr>
      <vt:lpstr>Image gradient</vt:lpstr>
      <vt:lpstr>Compute gradient: first order derivatives</vt:lpstr>
      <vt:lpstr>Compute gradient: first order derivatives</vt:lpstr>
      <vt:lpstr>Compute gradient as convolution operation!</vt:lpstr>
      <vt:lpstr>Compute gradient as convolution operation!</vt:lpstr>
      <vt:lpstr>Compute gradient: first order derivatives</vt:lpstr>
      <vt:lpstr>Compute gradient: first order derivatives</vt:lpstr>
      <vt:lpstr>PowerPoint Presentation</vt:lpstr>
      <vt:lpstr>Example</vt:lpstr>
      <vt:lpstr>Exercise in Python</vt:lpstr>
      <vt:lpstr>Usage in Python</vt:lpstr>
      <vt:lpstr>Smoothed derivative filter </vt:lpstr>
      <vt:lpstr>Sobel Filter</vt:lpstr>
      <vt:lpstr>Exercise: Create image derivatives using Sobel filter</vt:lpstr>
      <vt:lpstr>Where do humans see boundaries?</vt:lpstr>
      <vt:lpstr>Edge detection</vt:lpstr>
      <vt:lpstr>Why do we care about edges?</vt:lpstr>
      <vt:lpstr>Origin of Edges</vt:lpstr>
      <vt:lpstr>Closeup of edges</vt:lpstr>
      <vt:lpstr>Closeup of edges</vt:lpstr>
      <vt:lpstr>Closeup of edges</vt:lpstr>
      <vt:lpstr>Closeup of edges</vt:lpstr>
      <vt:lpstr>Edge is Where Change Occurs</vt:lpstr>
      <vt:lpstr>Edge is Where Change Occurs</vt:lpstr>
      <vt:lpstr>Characterizing edges</vt:lpstr>
      <vt:lpstr>PowerPoint Presentation</vt:lpstr>
      <vt:lpstr>Effects of noise</vt:lpstr>
      <vt:lpstr>Effects of noise</vt:lpstr>
      <vt:lpstr>Solution: smooth first</vt:lpstr>
      <vt:lpstr>Derivative theorem of convolution</vt:lpstr>
      <vt:lpstr>PowerPoint Presentation</vt:lpstr>
      <vt:lpstr>PowerPoint Presentation</vt:lpstr>
      <vt:lpstr>PowerPoint Presentation</vt:lpstr>
      <vt:lpstr>PowerPoint Presentation</vt:lpstr>
      <vt:lpstr>PowerPoint Presentation</vt:lpstr>
      <vt:lpstr>What kind of filters are those?</vt:lpstr>
      <vt:lpstr>Tradeoff between smoothing and localization</vt:lpstr>
      <vt:lpstr>PowerPoint Presentation</vt:lpstr>
      <vt:lpstr>Implementation issues</vt:lpstr>
      <vt:lpstr>Designing an edge detector</vt:lpstr>
      <vt:lpstr>Canny edge detector</vt:lpstr>
      <vt:lpstr>Canny edge detector</vt:lpstr>
      <vt:lpstr>Note about Matlab’s Canny detector</vt:lpstr>
      <vt:lpstr>Example</vt:lpstr>
      <vt:lpstr>Derivative of Gaussian filter</vt:lpstr>
      <vt:lpstr>Compute Gradients (DoG)</vt:lpstr>
      <vt:lpstr>The Canny edge detector</vt:lpstr>
      <vt:lpstr>The Canny edge detector</vt:lpstr>
      <vt:lpstr>The Canny edge detector</vt:lpstr>
      <vt:lpstr>The Canny edge detector</vt:lpstr>
      <vt:lpstr>Get Orientation at Each Pixel</vt:lpstr>
      <vt:lpstr>Non-maximum suppression for each orientation (edge thinning)</vt:lpstr>
      <vt:lpstr>Non-maximum suppression for each orientation</vt:lpstr>
      <vt:lpstr>Non-maximum suppression</vt:lpstr>
      <vt:lpstr>Non-maximum suppression</vt:lpstr>
      <vt:lpstr>Non-maximum suppression</vt:lpstr>
      <vt:lpstr>Non-maximum suppression</vt:lpstr>
      <vt:lpstr>Non-maximum suppression</vt:lpstr>
      <vt:lpstr>Before Non-max Suppression</vt:lpstr>
      <vt:lpstr>After non-max suppression</vt:lpstr>
      <vt:lpstr>Edge linking</vt:lpstr>
      <vt:lpstr>Sidebar: Bilinear Interpolation</vt:lpstr>
      <vt:lpstr>Sidebar: Interpolation options</vt:lpstr>
      <vt:lpstr>Before Non-max Suppression</vt:lpstr>
      <vt:lpstr>After non-max suppression</vt:lpstr>
      <vt:lpstr>Double thresholding</vt:lpstr>
      <vt:lpstr>Hysteresis thresholding</vt:lpstr>
      <vt:lpstr>Hysteresis thresholding</vt:lpstr>
      <vt:lpstr>Hysteresis thresholding</vt:lpstr>
      <vt:lpstr>Final Canny Edges</vt:lpstr>
      <vt:lpstr>Canny Edge Operator</vt:lpstr>
      <vt:lpstr>Effect of  (Gaussian kernel spread/size)</vt:lpstr>
      <vt:lpstr>Canny detection with Python</vt:lpstr>
      <vt:lpstr>Take-home reading</vt:lpstr>
      <vt:lpstr>Next class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CSC476 Introduction to Computer Vision Lecture 4 </dc:title>
  <dc:creator>Bei Xiao</dc:creator>
  <cp:lastModifiedBy>Bei Xiao</cp:lastModifiedBy>
  <cp:revision>16</cp:revision>
  <dcterms:created xsi:type="dcterms:W3CDTF">2019-02-13T16:01:48Z</dcterms:created>
  <dcterms:modified xsi:type="dcterms:W3CDTF">2019-02-13T16:33:01Z</dcterms:modified>
</cp:coreProperties>
</file>